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65" r:id="rId3"/>
    <p:sldId id="258" r:id="rId4"/>
    <p:sldId id="259" r:id="rId5"/>
    <p:sldId id="260" r:id="rId6"/>
    <p:sldId id="272" r:id="rId7"/>
    <p:sldId id="261" r:id="rId8"/>
    <p:sldId id="262" r:id="rId9"/>
    <p:sldId id="263" r:id="rId10"/>
    <p:sldId id="264" r:id="rId11"/>
    <p:sldId id="273" r:id="rId12"/>
    <p:sldId id="274" r:id="rId13"/>
    <p:sldId id="275" r:id="rId14"/>
    <p:sldId id="276" r:id="rId15"/>
    <p:sldId id="269" r:id="rId1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596" autoAdjust="0"/>
  </p:normalViewPr>
  <p:slideViewPr>
    <p:cSldViewPr>
      <p:cViewPr>
        <p:scale>
          <a:sx n="71" d="100"/>
          <a:sy n="71" d="100"/>
        </p:scale>
        <p:origin x="-590" y="108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5516E-A019-4502-A0F5-41B933E596F6}" type="datetimeFigureOut">
              <a:rPr lang="bg-BG" smtClean="0"/>
              <a:pPr/>
              <a:t>2.7.2018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D1C57-1161-43BB-A371-D4BD9734DF9B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7B512-FA65-488D-B0DC-B391E0F54567}" type="slidenum">
              <a:rPr lang="bg-BG" smtClean="0"/>
              <a:pPr/>
              <a:t>1</a:t>
            </a:fld>
            <a:endParaRPr lang="bg-B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D1C57-1161-43BB-A371-D4BD9734DF9B}" type="slidenum">
              <a:rPr lang="bg-BG" smtClean="0"/>
              <a:pPr/>
              <a:t>5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CA9D-BF6B-4D0A-94CD-344F120DE654}" type="datetimeFigureOut">
              <a:rPr lang="bg-BG" smtClean="0"/>
              <a:pPr/>
              <a:t>2.7.2018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E7D-EF65-40C3-8961-E9B6B46754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CA9D-BF6B-4D0A-94CD-344F120DE654}" type="datetimeFigureOut">
              <a:rPr lang="bg-BG" smtClean="0"/>
              <a:pPr/>
              <a:t>2.7.2018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E7D-EF65-40C3-8961-E9B6B46754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CA9D-BF6B-4D0A-94CD-344F120DE654}" type="datetimeFigureOut">
              <a:rPr lang="bg-BG" smtClean="0"/>
              <a:pPr/>
              <a:t>2.7.2018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E7D-EF65-40C3-8961-E9B6B46754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CA9D-BF6B-4D0A-94CD-344F120DE654}" type="datetimeFigureOut">
              <a:rPr lang="bg-BG" smtClean="0"/>
              <a:pPr/>
              <a:t>2.7.2018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E7D-EF65-40C3-8961-E9B6B46754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CA9D-BF6B-4D0A-94CD-344F120DE654}" type="datetimeFigureOut">
              <a:rPr lang="bg-BG" smtClean="0"/>
              <a:pPr/>
              <a:t>2.7.2018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E7D-EF65-40C3-8961-E9B6B46754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CA9D-BF6B-4D0A-94CD-344F120DE654}" type="datetimeFigureOut">
              <a:rPr lang="bg-BG" smtClean="0"/>
              <a:pPr/>
              <a:t>2.7.2018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E7D-EF65-40C3-8961-E9B6B46754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CA9D-BF6B-4D0A-94CD-344F120DE654}" type="datetimeFigureOut">
              <a:rPr lang="bg-BG" smtClean="0"/>
              <a:pPr/>
              <a:t>2.7.2018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E7D-EF65-40C3-8961-E9B6B46754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CA9D-BF6B-4D0A-94CD-344F120DE654}" type="datetimeFigureOut">
              <a:rPr lang="bg-BG" smtClean="0"/>
              <a:pPr/>
              <a:t>2.7.2018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E7D-EF65-40C3-8961-E9B6B46754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CA9D-BF6B-4D0A-94CD-344F120DE654}" type="datetimeFigureOut">
              <a:rPr lang="bg-BG" smtClean="0"/>
              <a:pPr/>
              <a:t>2.7.2018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E7D-EF65-40C3-8961-E9B6B46754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CA9D-BF6B-4D0A-94CD-344F120DE654}" type="datetimeFigureOut">
              <a:rPr lang="bg-BG" smtClean="0"/>
              <a:pPr/>
              <a:t>2.7.2018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E7D-EF65-40C3-8961-E9B6B46754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CA9D-BF6B-4D0A-94CD-344F120DE654}" type="datetimeFigureOut">
              <a:rPr lang="bg-BG" smtClean="0"/>
              <a:pPr/>
              <a:t>2.7.2018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EE7D-EF65-40C3-8961-E9B6B46754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9CA9D-BF6B-4D0A-94CD-344F120DE654}" type="datetimeFigureOut">
              <a:rPr lang="bg-BG" smtClean="0"/>
              <a:pPr/>
              <a:t>2.7.2018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8EE7D-EF65-40C3-8961-E9B6B4675498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142853"/>
            <a:ext cx="8501122" cy="371477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      </a:t>
            </a:r>
            <a:b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bg-BG" sz="2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bg-BG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bg-BG" sz="2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bg-BG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bg-BG" sz="4000" b="1" dirty="0" smtClean="0">
                <a:solidFill>
                  <a:schemeClr val="tx2">
                    <a:lumMod val="75000"/>
                  </a:schemeClr>
                </a:solidFill>
              </a:rPr>
              <a:t>Иновационни модели за повишаване на конкурентоспособността на земеделските стопанства в България</a:t>
            </a:r>
            <a:r>
              <a:rPr lang="bg-BG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bg-BG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bg-BG" sz="3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bg-BG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bg-BG" sz="2200" b="1" dirty="0" smtClean="0">
                <a:solidFill>
                  <a:schemeClr val="tx2">
                    <a:lumMod val="75000"/>
                  </a:schemeClr>
                </a:solidFill>
              </a:rPr>
              <a:t>срок: 18.12.2017-18.12.201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</a:rPr>
              <a:t>9</a:t>
            </a:r>
            <a:r>
              <a:rPr lang="bg-BG" sz="2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bg-BG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bg-BG" sz="2800" b="1" dirty="0" smtClean="0">
                <a:solidFill>
                  <a:schemeClr val="tx2">
                    <a:lumMod val="75000"/>
                  </a:schemeClr>
                </a:solidFill>
              </a:rPr>
              <a:t>	Научен ръководител: проф. д-р Нина Котева</a:t>
            </a:r>
            <a:br>
              <a:rPr lang="bg-BG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bg-BG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bg-BG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3857628"/>
            <a:ext cx="8572560" cy="2786082"/>
          </a:xfrm>
        </p:spPr>
        <p:txBody>
          <a:bodyPr>
            <a:normAutofit/>
          </a:bodyPr>
          <a:lstStyle/>
          <a:p>
            <a:r>
              <a:rPr lang="bg-BG" sz="2400" b="1" dirty="0" smtClean="0">
                <a:solidFill>
                  <a:srgbClr val="C00000"/>
                </a:solidFill>
              </a:rPr>
              <a:t>Базова организация: Институт по аграрна икономика, ССА</a:t>
            </a:r>
          </a:p>
          <a:p>
            <a:r>
              <a:rPr lang="bg-BG" sz="2400" b="1" dirty="0" smtClean="0">
                <a:solidFill>
                  <a:srgbClr val="C00000"/>
                </a:solidFill>
              </a:rPr>
              <a:t>Партньори: Аграрен университет, гр. Пловдив</a:t>
            </a:r>
          </a:p>
          <a:p>
            <a:r>
              <a:rPr lang="bg-BG" sz="2400" b="1" dirty="0" smtClean="0">
                <a:solidFill>
                  <a:srgbClr val="C00000"/>
                </a:solidFill>
              </a:rPr>
              <a:t>                 Нов български университет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endParaRPr lang="bg-BG" sz="2400" b="1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4" y="5500702"/>
            <a:ext cx="142876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ni_tansparen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6248" y="5500702"/>
            <a:ext cx="1928826" cy="500066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728" y="214290"/>
            <a:ext cx="161925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logo-au-plovdiv-novo-2.pn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571868" y="214290"/>
            <a:ext cx="1762125" cy="785818"/>
          </a:xfrm>
          <a:prstGeom prst="rect">
            <a:avLst/>
          </a:prstGeom>
        </p:spPr>
      </p:pic>
      <p:pic>
        <p:nvPicPr>
          <p:cNvPr id="8" name="Picture 7" descr="myNBU.pn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072198" y="214290"/>
            <a:ext cx="1743075" cy="819150"/>
          </a:xfrm>
          <a:prstGeom prst="rect">
            <a:avLst/>
          </a:prstGeom>
        </p:spPr>
      </p:pic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42844" y="6072206"/>
            <a:ext cx="87868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bg-BG" sz="1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Проект „Иновационни модели за повишаване на конкурентоспособността на земеделските стопанства в България” се  финансира от ФНИ,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bg-BG" sz="16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договор №ДН 15/11 от 18.12.2017 г. </a:t>
            </a:r>
            <a:endParaRPr kumimoji="0" lang="bg-BG" sz="16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b="1" dirty="0" smtClean="0">
                <a:solidFill>
                  <a:srgbClr val="C00000"/>
                </a:solidFill>
              </a:rPr>
              <a:t>Очаквани ефекти /2/</a:t>
            </a:r>
            <a:endParaRPr lang="bg-B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Стимулиране жизнеспособността на земеделските стопанства за устойчиво развитие на селските райони;</a:t>
            </a:r>
          </a:p>
          <a:p>
            <a:pPr lvl="0"/>
            <a:endParaRPr lang="bg-BG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Увеличаване </a:t>
            </a:r>
            <a:r>
              <a:rPr lang="bg-BG" b="1" dirty="0">
                <a:solidFill>
                  <a:schemeClr val="tx2">
                    <a:lumMod val="75000"/>
                  </a:schemeClr>
                </a:solidFill>
              </a:rPr>
              <a:t>на добавената стойност, нарастване на доходите и трайно повишаване на конкурентоспособността на земеделските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стопанства.</a:t>
            </a:r>
            <a:endParaRPr lang="bg-BG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Постигнати резултати</a:t>
            </a:r>
            <a:endParaRPr lang="bg-BG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43050"/>
            <a:ext cx="8643998" cy="4786346"/>
          </a:xfrm>
        </p:spPr>
        <p:txBody>
          <a:bodyPr>
            <a:normAutofit/>
          </a:bodyPr>
          <a:lstStyle/>
          <a:p>
            <a:r>
              <a:rPr lang="bg-BG" b="1" dirty="0" smtClean="0">
                <a:solidFill>
                  <a:schemeClr val="accent1">
                    <a:lumMod val="50000"/>
                  </a:schemeClr>
                </a:solidFill>
              </a:rPr>
              <a:t>Публичност на проекта:</a:t>
            </a:r>
          </a:p>
          <a:p>
            <a:pPr>
              <a:buNone/>
            </a:pPr>
            <a:r>
              <a:rPr lang="bg-BG" sz="2600" b="1" dirty="0" smtClean="0">
                <a:solidFill>
                  <a:schemeClr val="accent1">
                    <a:lumMod val="50000"/>
                  </a:schemeClr>
                </a:solidFill>
              </a:rPr>
              <a:t>	- широк кръг от мероприятия;</a:t>
            </a:r>
          </a:p>
          <a:p>
            <a:pPr>
              <a:buNone/>
            </a:pPr>
            <a:r>
              <a:rPr lang="bg-BG" sz="2600" b="1" dirty="0" smtClean="0">
                <a:solidFill>
                  <a:schemeClr val="accent1">
                    <a:lumMod val="50000"/>
                  </a:schemeClr>
                </a:solidFill>
              </a:rPr>
              <a:t>	- гласност и популяризиране със стартирането на проекта – медии, научна общност, фермери</a:t>
            </a:r>
            <a:r>
              <a:rPr lang="bg-BG" sz="26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r>
              <a:rPr lang="bg-BG" b="1" dirty="0" smtClean="0">
                <a:solidFill>
                  <a:schemeClr val="accent1">
                    <a:lumMod val="50000"/>
                  </a:schemeClr>
                </a:solidFill>
              </a:rPr>
              <a:t>Прозрачност при изпълнение:</a:t>
            </a:r>
          </a:p>
          <a:p>
            <a:pPr>
              <a:buNone/>
            </a:pPr>
            <a:r>
              <a:rPr lang="bg-BG" sz="2600" b="1" dirty="0" smtClean="0">
                <a:solidFill>
                  <a:schemeClr val="accent1">
                    <a:lumMod val="50000"/>
                  </a:schemeClr>
                </a:solidFill>
              </a:rPr>
              <a:t>	- съобщенията се изпращат до всички участници в проекта;</a:t>
            </a:r>
          </a:p>
          <a:p>
            <a:pPr>
              <a:buNone/>
            </a:pPr>
            <a:r>
              <a:rPr lang="bg-BG" sz="2600" b="1" dirty="0" smtClean="0">
                <a:solidFill>
                  <a:schemeClr val="accent1">
                    <a:lumMod val="50000"/>
                  </a:schemeClr>
                </a:solidFill>
              </a:rPr>
              <a:t>	- възникналите въпроси се обсъждат колективно и се вземат решения – проведени 5 работни срещи;</a:t>
            </a:r>
          </a:p>
          <a:p>
            <a:endParaRPr lang="bg-BG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bg-BG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Постигнати резултати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72072"/>
          </a:xfrm>
        </p:spPr>
        <p:txBody>
          <a:bodyPr>
            <a:normAutofit/>
          </a:bodyPr>
          <a:lstStyle/>
          <a:p>
            <a:r>
              <a:rPr lang="bg-BG" sz="3200" b="1" dirty="0" smtClean="0">
                <a:solidFill>
                  <a:schemeClr val="accent1">
                    <a:lumMod val="50000"/>
                  </a:schemeClr>
                </a:solidFill>
              </a:rPr>
              <a:t>Оперативност при администрирането:</a:t>
            </a:r>
          </a:p>
          <a:p>
            <a:pPr>
              <a:buFontTx/>
              <a:buChar char="-"/>
            </a:pPr>
            <a:r>
              <a:rPr lang="bg-BG" b="1" dirty="0" smtClean="0">
                <a:solidFill>
                  <a:srgbClr val="C00000"/>
                </a:solidFill>
              </a:rPr>
              <a:t>координатори</a:t>
            </a:r>
            <a:r>
              <a:rPr lang="bg-BG" dirty="0" smtClean="0">
                <a:solidFill>
                  <a:srgbClr val="C00000"/>
                </a:solidFill>
              </a:rPr>
              <a:t>:</a:t>
            </a:r>
          </a:p>
          <a:p>
            <a:pPr>
              <a:buNone/>
            </a:pPr>
            <a:r>
              <a:rPr lang="bg-BG" dirty="0" smtClean="0">
                <a:solidFill>
                  <a:srgbClr val="C00000"/>
                </a:solidFill>
              </a:rPr>
              <a:t>научни въпроси</a:t>
            </a:r>
            <a:endParaRPr lang="bg-BG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bg-BG" dirty="0" smtClean="0">
                <a:solidFill>
                  <a:srgbClr val="C00000"/>
                </a:solidFill>
              </a:rPr>
              <a:t>административни въпроси</a:t>
            </a:r>
          </a:p>
          <a:p>
            <a:r>
              <a:rPr lang="bg-BG" b="1" dirty="0" smtClean="0">
                <a:solidFill>
                  <a:srgbClr val="C00000"/>
                </a:solidFill>
              </a:rPr>
              <a:t>координационен съвет </a:t>
            </a:r>
            <a:r>
              <a:rPr lang="bg-BG" dirty="0" smtClean="0">
                <a:solidFill>
                  <a:schemeClr val="tx2">
                    <a:lumMod val="75000"/>
                  </a:schemeClr>
                </a:solidFill>
              </a:rPr>
              <a:t>(р-л проект, р-ли РП, координатори  за връзка с партньорите);</a:t>
            </a:r>
            <a:endParaRPr lang="bg-BG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bg-BG" sz="2400" b="1" dirty="0" smtClean="0">
                <a:solidFill>
                  <a:schemeClr val="tx2">
                    <a:lumMod val="75000"/>
                  </a:schemeClr>
                </a:solidFill>
              </a:rPr>
              <a:t>Управленска структура</a:t>
            </a:r>
          </a:p>
          <a:p>
            <a:endParaRPr lang="bg-BG" sz="24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bg-BG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" name="Picture 6" descr="new graphi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2071677"/>
            <a:ext cx="4429156" cy="45720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solidFill>
                  <a:srgbClr val="C00000"/>
                </a:solidFill>
              </a:rPr>
              <a:t>Постигнати резултати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 fontScale="55000" lnSpcReduction="20000"/>
          </a:bodyPr>
          <a:lstStyle/>
          <a:p>
            <a:r>
              <a:rPr lang="bg-BG" sz="5100" b="1" dirty="0" smtClean="0">
                <a:solidFill>
                  <a:schemeClr val="accent1">
                    <a:lumMod val="50000"/>
                  </a:schemeClr>
                </a:solidFill>
              </a:rPr>
              <a:t>Финансов контрол и отчетност на разходите:</a:t>
            </a:r>
          </a:p>
          <a:p>
            <a:pPr>
              <a:buNone/>
            </a:pPr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</a:rPr>
              <a:t>- всички  участници са запознати с правилата на ФНИ за допустимост на разходите;</a:t>
            </a:r>
          </a:p>
          <a:p>
            <a:pPr>
              <a:buNone/>
            </a:pP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</a:rPr>
              <a:t>	- съгласуваност на разходите между организациите, участващи в проекта;</a:t>
            </a:r>
          </a:p>
          <a:p>
            <a:pPr>
              <a:buNone/>
            </a:pP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</a:rPr>
              <a:t>	- периодично отчитане на разходите;</a:t>
            </a:r>
          </a:p>
          <a:p>
            <a:pPr>
              <a:buNone/>
            </a:pP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</a:rPr>
              <a:t>	- назначени комисии – за целесъобразност на разходите.</a:t>
            </a:r>
          </a:p>
          <a:p>
            <a:r>
              <a:rPr lang="bg-BG" sz="5100" b="1" dirty="0" smtClean="0">
                <a:solidFill>
                  <a:schemeClr val="accent1">
                    <a:lumMod val="50000"/>
                  </a:schemeClr>
                </a:solidFill>
              </a:rPr>
              <a:t>Добра организация на работа:</a:t>
            </a:r>
          </a:p>
          <a:p>
            <a:pPr>
              <a:buNone/>
            </a:pPr>
            <a:r>
              <a:rPr lang="bg-BG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</a:rPr>
              <a:t>- предварително се изпращат образци, по които да се попълват отчетите;</a:t>
            </a:r>
          </a:p>
          <a:p>
            <a:pPr>
              <a:buNone/>
            </a:pP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</a:rPr>
              <a:t>	- спазване на сроковете.</a:t>
            </a:r>
          </a:p>
          <a:p>
            <a:r>
              <a:rPr lang="bg-BG" sz="4400" b="1" dirty="0" smtClean="0">
                <a:solidFill>
                  <a:schemeClr val="accent1">
                    <a:lumMod val="50000"/>
                  </a:schemeClr>
                </a:solidFill>
              </a:rPr>
              <a:t>Строга отчетност и документиране на проведените дейности:</a:t>
            </a:r>
          </a:p>
          <a:p>
            <a:pPr>
              <a:buNone/>
            </a:pPr>
            <a:r>
              <a:rPr lang="bg-BG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</a:rPr>
              <a:t>- протоколи;</a:t>
            </a:r>
          </a:p>
          <a:p>
            <a:pPr>
              <a:buNone/>
            </a:pP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</a:rPr>
              <a:t>	- запис на дискове;</a:t>
            </a:r>
          </a:p>
          <a:p>
            <a:pPr>
              <a:buNone/>
            </a:pP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</a:rPr>
              <a:t>	- мостри на рекламни материали;</a:t>
            </a:r>
          </a:p>
          <a:p>
            <a:pPr>
              <a:buNone/>
            </a:pP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</a:rPr>
              <a:t>	- копия на фактури.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Постигнати резултати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286412"/>
          </a:xfrm>
        </p:spPr>
        <p:txBody>
          <a:bodyPr>
            <a:normAutofit/>
          </a:bodyPr>
          <a:lstStyle/>
          <a:p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Изпълняват се дейностите по 3 работни пакета:</a:t>
            </a:r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pPr>
              <a:buNone/>
            </a:pPr>
            <a:endParaRPr lang="bg-BG" sz="1900" dirty="0" smtClean="0"/>
          </a:p>
          <a:p>
            <a:pPr>
              <a:buNone/>
            </a:pPr>
            <a:endParaRPr lang="bg-BG" sz="1900" dirty="0" smtClean="0"/>
          </a:p>
          <a:p>
            <a:pPr>
              <a:buNone/>
            </a:pPr>
            <a:endParaRPr lang="bg-BG" sz="19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1472" y="2357431"/>
          <a:ext cx="8001056" cy="4210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4"/>
                <a:gridCol w="7072362"/>
              </a:tblGrid>
              <a:tr h="1440726"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РП 1</a:t>
                      </a:r>
                      <a:endParaRPr lang="bg-BG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Организация и управление на проекта</a:t>
                      </a:r>
                      <a:endParaRPr lang="bg-BG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215137">
                <a:tc>
                  <a:txBody>
                    <a:bodyPr/>
                    <a:lstStyle/>
                    <a:p>
                      <a:r>
                        <a:rPr lang="bg-BG" sz="2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РП 2 </a:t>
                      </a:r>
                      <a:endParaRPr lang="bg-BG" sz="2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Визуализация, информираност и публичност</a:t>
                      </a:r>
                      <a:endParaRPr lang="bg-BG" sz="2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487540">
                <a:tc>
                  <a:txBody>
                    <a:bodyPr/>
                    <a:lstStyle/>
                    <a:p>
                      <a:r>
                        <a:rPr lang="bg-BG" sz="2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РП 3</a:t>
                      </a:r>
                      <a:endParaRPr lang="bg-BG" sz="2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Разработване на методически инструментариум за оценка на равнището на конкурентоспособност на земеделските стопанства </a:t>
                      </a:r>
                    </a:p>
                    <a:p>
                      <a:endParaRPr lang="bg-BG" sz="2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В очакване на вашите въпроси</a:t>
            </a:r>
            <a:endParaRPr lang="bg-BG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Колектив</a:t>
            </a:r>
            <a:endParaRPr lang="bg-BG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214423"/>
          <a:ext cx="8229600" cy="5567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60"/>
                <a:gridCol w="6257940"/>
              </a:tblGrid>
              <a:tr h="442854">
                <a:tc>
                  <a:txBody>
                    <a:bodyPr/>
                    <a:lstStyle/>
                    <a:p>
                      <a:pPr algn="ctr"/>
                      <a:r>
                        <a:rPr lang="bg-BG" sz="2400" dirty="0" smtClean="0"/>
                        <a:t>Организация</a:t>
                      </a:r>
                      <a:endParaRPr lang="bg-BG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400" dirty="0" smtClean="0"/>
                        <a:t>Участници</a:t>
                      </a:r>
                      <a:endParaRPr lang="bg-BG" sz="2400" dirty="0"/>
                    </a:p>
                  </a:txBody>
                  <a:tcPr/>
                </a:tc>
              </a:tr>
              <a:tr h="2235305">
                <a:tc>
                  <a:txBody>
                    <a:bodyPr/>
                    <a:lstStyle/>
                    <a:p>
                      <a:r>
                        <a:rPr lang="bg-BG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Институт по аграрна икономика</a:t>
                      </a:r>
                      <a:endParaRPr lang="bg-BG" sz="20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66725" algn="l"/>
                          <a:tab pos="1470025" algn="l"/>
                          <a:tab pos="2910840" algn="l"/>
                        </a:tabLst>
                        <a:defRPr/>
                      </a:pPr>
                      <a:r>
                        <a:rPr lang="bg-BG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проф. д-р Нина Котева, 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проф. д-р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Димитър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Николов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, проф. д-р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Красимира</a:t>
                      </a:r>
                      <a:r>
                        <a:rPr lang="bg-BG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 К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ънева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, проф. д-р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Храбрин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Башев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, проф. д-р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Пламена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Йовчевска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, доц. д-р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Минка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 Анастасова –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Чопева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, гл. ас. д-р 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Даниела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Цвяткова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, гл. ас. д-р  </a:t>
                      </a:r>
                      <a:r>
                        <a:rPr lang="bg-BG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Ангел Саров, докторант Силвия Атанасова, докторант Теодор Димитров, докторант Антон Митов, 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ст.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експерт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Елизабет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 Иванова, ст.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експерт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 Марина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Лазарова-Муслах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,  мл. </a:t>
                      </a:r>
                      <a:r>
                        <a:rPr lang="ru-RU" sz="18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експерт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 Михаил Колев</a:t>
                      </a:r>
                      <a:endParaRPr lang="bg-BG" sz="18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07406">
                <a:tc>
                  <a:txBody>
                    <a:bodyPr/>
                    <a:lstStyle/>
                    <a:p>
                      <a:r>
                        <a:rPr lang="bg-BG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Аграрен университет</a:t>
                      </a:r>
                      <a:endParaRPr lang="bg-BG" sz="20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" algn="l"/>
                          <a:tab pos="1470025" algn="l"/>
                          <a:tab pos="2910840" algn="l"/>
                        </a:tabLst>
                      </a:pPr>
                      <a:r>
                        <a:rPr lang="bg-BG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проф. д-р  Алекси Алексиев, доц. д-р  Димо Атанасов,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" algn="l"/>
                          <a:tab pos="1470025" algn="l"/>
                          <a:tab pos="2910840" algn="l"/>
                        </a:tabLst>
                      </a:pPr>
                      <a:r>
                        <a:rPr lang="bg-BG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доц. д-р Иван Пенов, доц. д-р Петър Борисов, доц. д-р Теодор Радев, доц. д-р Виолета </a:t>
                      </a:r>
                      <a:r>
                        <a:rPr lang="bg-BG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Дириманова</a:t>
                      </a:r>
                      <a:r>
                        <a:rPr lang="bg-BG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, гл. ас. Росица </a:t>
                      </a:r>
                      <a:r>
                        <a:rPr lang="bg-BG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Белухова-Узунова</a:t>
                      </a:r>
                      <a:r>
                        <a:rPr lang="bg-BG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, ас. Крум Христов, ас. Мариана Шишкова, докторант Анета </a:t>
                      </a:r>
                      <a:r>
                        <a:rPr lang="bg-BG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Ройчева</a:t>
                      </a:r>
                      <a:r>
                        <a:rPr lang="bg-BG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, докторант Добри </a:t>
                      </a:r>
                      <a:r>
                        <a:rPr lang="bg-BG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Дунчев</a:t>
                      </a:r>
                      <a:endParaRPr lang="bg-BG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97364">
                <a:tc>
                  <a:txBody>
                    <a:bodyPr/>
                    <a:lstStyle/>
                    <a:p>
                      <a:r>
                        <a:rPr lang="bg-BG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Нов български университет</a:t>
                      </a:r>
                      <a:endParaRPr lang="bg-BG" sz="20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" algn="l"/>
                          <a:tab pos="1470025" algn="l"/>
                          <a:tab pos="2910840" algn="l"/>
                        </a:tabLst>
                      </a:pPr>
                      <a:r>
                        <a:rPr lang="bg-BG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доц. д-р  Кристиан Хаджиев, доц. д-р  Иван </a:t>
                      </a:r>
                      <a:r>
                        <a:rPr lang="bg-BG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Боевски</a:t>
                      </a:r>
                      <a:r>
                        <a:rPr lang="bg-BG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" algn="l"/>
                          <a:tab pos="1470025" algn="l"/>
                          <a:tab pos="2910840" algn="l"/>
                        </a:tabLst>
                      </a:pPr>
                      <a:r>
                        <a:rPr lang="bg-BG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доц. д-р  Ангел Иванов, ас. д-р Юлияна </a:t>
                      </a:r>
                      <a:r>
                        <a:rPr lang="bg-BG" sz="1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Хаджичонева</a:t>
                      </a:r>
                      <a:endParaRPr lang="bg-BG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Актуалност на проекта</a:t>
            </a:r>
            <a:endParaRPr lang="bg-BG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428736"/>
            <a:ext cx="8858312" cy="5214974"/>
          </a:xfrm>
        </p:spPr>
        <p:txBody>
          <a:bodyPr>
            <a:normAutofit/>
          </a:bodyPr>
          <a:lstStyle/>
          <a:p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В условията на общия европейски пазар, българските фермери са изправени пред нови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предизвикателства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 -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високите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изисквания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за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качество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на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храните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и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засилен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конкурентен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натиск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Конкурентоспособността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на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аграрния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отрасъл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и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на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земеделските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стопанства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се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превръща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в</a:t>
            </a:r>
            <a:r>
              <a:rPr lang="bg-BG" b="1" dirty="0" err="1" smtClean="0">
                <a:solidFill>
                  <a:schemeClr val="tx2">
                    <a:lumMod val="75000"/>
                  </a:schemeClr>
                </a:solidFill>
              </a:rPr>
              <a:t>ъв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важен фактор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от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който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зависи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бъдещето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на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българското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земедели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е.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bg-BG" b="1" dirty="0">
                <a:solidFill>
                  <a:srgbClr val="C00000"/>
                </a:solidFill>
              </a:rPr>
              <a:t>Цели на проекта</a:t>
            </a:r>
            <a:endParaRPr lang="bg-B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Р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азработване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на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теорети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чни постановки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и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методически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въпроси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,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свързани с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определяне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на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конкурентоспособност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а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на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земеделските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стопанства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bg-BG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bg-BG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Р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азработването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на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иновационни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модели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за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повишаване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 конкурентоспособността;</a:t>
            </a:r>
          </a:p>
          <a:p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Популяризиране на резултатите.</a:t>
            </a:r>
            <a:endParaRPr lang="bg-BG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bg-BG" sz="3600" b="1" dirty="0" smtClean="0">
                <a:solidFill>
                  <a:srgbClr val="C00000"/>
                </a:solidFill>
              </a:rPr>
              <a:t>Схема на връзките между работните пакети в проекта</a:t>
            </a:r>
            <a:endParaRPr lang="bg-BG" sz="3600" b="1" dirty="0">
              <a:solidFill>
                <a:srgbClr val="C00000"/>
              </a:solidFill>
            </a:endParaRPr>
          </a:p>
        </p:txBody>
      </p:sp>
      <p:pic>
        <p:nvPicPr>
          <p:cNvPr id="10" name="Content Placeholder 9" descr="posleden variant shema proekt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14282" y="1285860"/>
            <a:ext cx="8572560" cy="55721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Content Placeholder 69" descr="Shema na proekta finaln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214290"/>
            <a:ext cx="6912060" cy="638888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C00000"/>
                </a:solidFill>
              </a:rPr>
              <a:t>Очаквани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резултати</a:t>
            </a:r>
            <a:r>
              <a:rPr lang="bg-BG" b="1" dirty="0" smtClean="0">
                <a:solidFill>
                  <a:srgbClr val="C00000"/>
                </a:solidFill>
              </a:rPr>
              <a:t> /1/</a:t>
            </a:r>
            <a:endParaRPr lang="bg-B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86874" cy="514353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bg-BG" b="1" dirty="0">
                <a:solidFill>
                  <a:schemeClr val="tx2">
                    <a:lumMod val="75000"/>
                  </a:schemeClr>
                </a:solidFill>
              </a:rPr>
              <a:t>Дефиниране на категорията „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конкурентоспособност </a:t>
            </a:r>
            <a:r>
              <a:rPr lang="bg-BG" b="1" dirty="0">
                <a:solidFill>
                  <a:schemeClr val="tx2">
                    <a:lumMod val="75000"/>
                  </a:schemeClr>
                </a:solidFill>
              </a:rPr>
              <a:t>на земеделските стопанства”;</a:t>
            </a:r>
          </a:p>
          <a:p>
            <a:pPr lvl="0"/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Разработен </a:t>
            </a:r>
            <a:r>
              <a:rPr lang="bg-BG" b="1" dirty="0">
                <a:solidFill>
                  <a:schemeClr val="tx2">
                    <a:lumMod val="75000"/>
                  </a:schemeClr>
                </a:solidFill>
              </a:rPr>
              <a:t>и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апробиран методически </a:t>
            </a:r>
            <a:r>
              <a:rPr lang="bg-BG" b="1" dirty="0">
                <a:solidFill>
                  <a:schemeClr val="tx2">
                    <a:lumMod val="75000"/>
                  </a:schemeClr>
                </a:solidFill>
              </a:rPr>
              <a:t>инструментариум за определяне на равнището на конкурентоспособност на земеделските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стопанства; </a:t>
            </a:r>
            <a:endParaRPr lang="bg-BG" b="1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bg-BG" b="1" dirty="0">
                <a:solidFill>
                  <a:schemeClr val="tx2">
                    <a:lumMod val="75000"/>
                  </a:schemeClr>
                </a:solidFill>
              </a:rPr>
              <a:t>Извеждане на ключови фактори с дълготрайно значение за повишаване конкурентоспособността на земеделските стопанства;</a:t>
            </a:r>
          </a:p>
          <a:p>
            <a:endParaRPr lang="bg-BG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Очаквани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резултати</a:t>
            </a:r>
            <a:r>
              <a:rPr lang="bg-BG" b="1" dirty="0" smtClean="0">
                <a:solidFill>
                  <a:srgbClr val="C00000"/>
                </a:solidFill>
              </a:rPr>
              <a:t> /2/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501122" cy="5303512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bg-BG" sz="2400" b="1" dirty="0" smtClean="0">
                <a:solidFill>
                  <a:schemeClr val="tx2">
                    <a:lumMod val="75000"/>
                  </a:schemeClr>
                </a:solidFill>
              </a:rPr>
              <a:t>Разработени иновационни модели </a:t>
            </a:r>
            <a:r>
              <a:rPr lang="bg-BG" sz="2400" b="1" dirty="0">
                <a:solidFill>
                  <a:schemeClr val="tx2">
                    <a:lumMod val="75000"/>
                  </a:schemeClr>
                </a:solidFill>
              </a:rPr>
              <a:t>за </a:t>
            </a:r>
            <a:r>
              <a:rPr lang="bg-BG" sz="2400" b="1" dirty="0" smtClean="0">
                <a:solidFill>
                  <a:schemeClr val="tx2">
                    <a:lumMod val="75000"/>
                  </a:schemeClr>
                </a:solidFill>
              </a:rPr>
              <a:t>повишаване на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конкурентоспособност</a:t>
            </a:r>
            <a:r>
              <a:rPr lang="bg-BG" sz="2400" b="1" dirty="0" smtClean="0">
                <a:solidFill>
                  <a:schemeClr val="tx2">
                    <a:lumMod val="75000"/>
                  </a:schemeClr>
                </a:solidFill>
              </a:rPr>
              <a:t>та за:</a:t>
            </a:r>
            <a:endParaRPr lang="bg-BG" sz="24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bg-BG" sz="2400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bg-BG" sz="2400" b="1" i="1" dirty="0" smtClean="0">
                <a:solidFill>
                  <a:schemeClr val="tx2">
                    <a:lumMod val="75000"/>
                  </a:schemeClr>
                </a:solidFill>
              </a:rPr>
              <a:t>- подобряване на управленските компетенции;</a:t>
            </a:r>
          </a:p>
          <a:p>
            <a:pPr>
              <a:spcBef>
                <a:spcPts val="0"/>
              </a:spcBef>
              <a:buNone/>
            </a:pPr>
            <a:r>
              <a:rPr lang="bg-BG" sz="2400" b="1" i="1" dirty="0" smtClean="0">
                <a:solidFill>
                  <a:schemeClr val="tx2">
                    <a:lumMod val="75000"/>
                  </a:schemeClr>
                </a:solidFill>
              </a:rPr>
              <a:t>	- </a:t>
            </a:r>
            <a:r>
              <a:rPr lang="bg-BG" sz="2400" b="1" i="1" dirty="0">
                <a:solidFill>
                  <a:schemeClr val="tx2">
                    <a:lumMod val="75000"/>
                  </a:schemeClr>
                </a:solidFill>
              </a:rPr>
              <a:t>управление на риска; </a:t>
            </a:r>
          </a:p>
          <a:p>
            <a:pPr>
              <a:spcBef>
                <a:spcPts val="0"/>
              </a:spcBef>
              <a:buNone/>
            </a:pPr>
            <a:r>
              <a:rPr lang="bg-BG" sz="2400" b="1" i="1" dirty="0" smtClean="0">
                <a:solidFill>
                  <a:schemeClr val="tx2">
                    <a:lumMod val="75000"/>
                  </a:schemeClr>
                </a:solidFill>
              </a:rPr>
              <a:t>	- </a:t>
            </a:r>
            <a:r>
              <a:rPr lang="bg-BG" sz="2400" b="1" i="1" dirty="0">
                <a:solidFill>
                  <a:schemeClr val="tx2">
                    <a:lumMod val="75000"/>
                  </a:schemeClr>
                </a:solidFill>
              </a:rPr>
              <a:t>внедряване и управление на иновации;</a:t>
            </a:r>
          </a:p>
          <a:p>
            <a:pPr>
              <a:spcBef>
                <a:spcPts val="0"/>
              </a:spcBef>
              <a:buNone/>
            </a:pPr>
            <a:r>
              <a:rPr lang="bg-BG" sz="2400" b="1" i="1" dirty="0" smtClean="0">
                <a:solidFill>
                  <a:schemeClr val="tx2">
                    <a:lumMod val="75000"/>
                  </a:schemeClr>
                </a:solidFill>
              </a:rPr>
              <a:t>	- усъвършенстване на предприемачеството;</a:t>
            </a:r>
            <a:endParaRPr lang="bg-BG" sz="2400" b="1" i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bg-BG" sz="2400" b="1" i="1" dirty="0" smtClean="0">
                <a:solidFill>
                  <a:schemeClr val="tx2">
                    <a:lumMod val="75000"/>
                  </a:schemeClr>
                </a:solidFill>
              </a:rPr>
              <a:t>	- </a:t>
            </a:r>
            <a:r>
              <a:rPr lang="bg-BG" sz="2400" b="1" i="1" dirty="0">
                <a:solidFill>
                  <a:schemeClr val="tx2">
                    <a:lumMod val="75000"/>
                  </a:schemeClr>
                </a:solidFill>
              </a:rPr>
              <a:t>диверсификация на дейностите; </a:t>
            </a:r>
          </a:p>
          <a:p>
            <a:pPr>
              <a:spcBef>
                <a:spcPts val="0"/>
              </a:spcBef>
              <a:buNone/>
            </a:pPr>
            <a:r>
              <a:rPr lang="bg-BG" sz="2400" b="1" i="1" dirty="0" smtClean="0">
                <a:solidFill>
                  <a:schemeClr val="tx2">
                    <a:lumMod val="75000"/>
                  </a:schemeClr>
                </a:solidFill>
              </a:rPr>
              <a:t>	- </a:t>
            </a:r>
            <a:r>
              <a:rPr lang="bg-BG" sz="2400" b="1" i="1" dirty="0" err="1">
                <a:solidFill>
                  <a:schemeClr val="tx2">
                    <a:lumMod val="75000"/>
                  </a:schemeClr>
                </a:solidFill>
              </a:rPr>
              <a:t>еко-управление</a:t>
            </a:r>
            <a:r>
              <a:rPr lang="bg-BG" sz="2400" b="1" i="1" dirty="0">
                <a:solidFill>
                  <a:schemeClr val="tx2">
                    <a:lumMod val="75000"/>
                  </a:schemeClr>
                </a:solidFill>
              </a:rPr>
              <a:t>; </a:t>
            </a:r>
          </a:p>
          <a:p>
            <a:pPr>
              <a:spcBef>
                <a:spcPts val="0"/>
              </a:spcBef>
              <a:buNone/>
            </a:pPr>
            <a:r>
              <a:rPr lang="bg-BG" sz="2400" b="1" i="1" dirty="0" smtClean="0">
                <a:solidFill>
                  <a:schemeClr val="tx2">
                    <a:lumMod val="75000"/>
                  </a:schemeClr>
                </a:solidFill>
              </a:rPr>
              <a:t>	- </a:t>
            </a:r>
            <a:r>
              <a:rPr lang="bg-BG" sz="2400" b="1" i="1" dirty="0">
                <a:solidFill>
                  <a:schemeClr val="tx2">
                    <a:lumMod val="75000"/>
                  </a:schemeClr>
                </a:solidFill>
              </a:rPr>
              <a:t>повишаване на инвестиционната активност;</a:t>
            </a:r>
          </a:p>
          <a:p>
            <a:pPr>
              <a:spcBef>
                <a:spcPts val="0"/>
              </a:spcBef>
              <a:buNone/>
            </a:pPr>
            <a:r>
              <a:rPr lang="bg-BG" sz="2400" b="1" i="1" dirty="0" smtClean="0">
                <a:solidFill>
                  <a:schemeClr val="tx2">
                    <a:lumMod val="75000"/>
                  </a:schemeClr>
                </a:solidFill>
              </a:rPr>
              <a:t>	- рационално </a:t>
            </a:r>
            <a:r>
              <a:rPr lang="bg-BG" sz="2400" b="1" i="1" dirty="0">
                <a:solidFill>
                  <a:schemeClr val="tx2">
                    <a:lumMod val="75000"/>
                  </a:schemeClr>
                </a:solidFill>
              </a:rPr>
              <a:t>земеползване и </a:t>
            </a:r>
            <a:r>
              <a:rPr lang="bg-BG" sz="2400" b="1" i="1" dirty="0" smtClean="0">
                <a:solidFill>
                  <a:schemeClr val="tx2">
                    <a:lumMod val="75000"/>
                  </a:schemeClr>
                </a:solidFill>
              </a:rPr>
              <a:t>земевладеене.</a:t>
            </a:r>
          </a:p>
          <a:p>
            <a:pPr>
              <a:spcBef>
                <a:spcPts val="0"/>
              </a:spcBef>
            </a:pPr>
            <a:endParaRPr lang="bg-BG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Разработ</a:t>
            </a:r>
            <a:r>
              <a:rPr lang="bg-BG" sz="2400" b="1" dirty="0" smtClean="0">
                <a:solidFill>
                  <a:schemeClr val="tx2">
                    <a:lumMod val="75000"/>
                  </a:schemeClr>
                </a:solidFill>
              </a:rPr>
              <a:t>ване на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методически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подход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за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отчитане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на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ефекта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от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внедряването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на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моделите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върху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равнището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на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конкурентоспособност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lang="bg-BG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bg-BG" sz="4000" b="1" dirty="0" smtClean="0"/>
              <a:t/>
            </a:r>
            <a:br>
              <a:rPr lang="bg-BG" sz="4000" b="1" dirty="0" smtClean="0"/>
            </a:br>
            <a:r>
              <a:rPr lang="bg-BG" b="1" dirty="0" smtClean="0">
                <a:solidFill>
                  <a:srgbClr val="C00000"/>
                </a:solidFill>
              </a:rPr>
              <a:t>Очаквани</a:t>
            </a:r>
            <a:r>
              <a:rPr lang="bg-BG" b="1" dirty="0" smtClean="0"/>
              <a:t> </a:t>
            </a:r>
            <a:r>
              <a:rPr lang="bg-BG" b="1" dirty="0" smtClean="0">
                <a:solidFill>
                  <a:srgbClr val="C00000"/>
                </a:solidFill>
              </a:rPr>
              <a:t>ефекти </a:t>
            </a:r>
            <a:r>
              <a:rPr lang="bg-BG" sz="4000" b="1" dirty="0" smtClean="0">
                <a:solidFill>
                  <a:srgbClr val="C00000"/>
                </a:solidFill>
              </a:rPr>
              <a:t>/1/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Подобрен методически подход </a:t>
            </a:r>
            <a:r>
              <a:rPr lang="bg-BG" b="1" dirty="0">
                <a:solidFill>
                  <a:schemeClr val="tx2">
                    <a:lumMod val="75000"/>
                  </a:schemeClr>
                </a:solidFill>
              </a:rPr>
              <a:t>за анализ и оценка на конкурентоспособността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по типове стопанства;</a:t>
            </a:r>
            <a:endParaRPr lang="bg-BG" b="1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bg-BG" b="1" dirty="0">
                <a:solidFill>
                  <a:schemeClr val="tx2">
                    <a:lumMod val="75000"/>
                  </a:schemeClr>
                </a:solidFill>
              </a:rPr>
              <a:t>Нови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модели, основани на иновации в областта на управлението на земеделските стопанства, насочени към организационна </a:t>
            </a:r>
            <a:r>
              <a:rPr lang="bg-BG" b="1" dirty="0">
                <a:solidFill>
                  <a:schemeClr val="tx2">
                    <a:lumMod val="75000"/>
                  </a:schemeClr>
                </a:solidFill>
              </a:rPr>
              <a:t>модернизация и колективни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действия; </a:t>
            </a:r>
            <a:endParaRPr lang="bg-BG" b="1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bg-BG" b="1" dirty="0">
                <a:solidFill>
                  <a:schemeClr val="tx2">
                    <a:lumMod val="75000"/>
                  </a:schemeClr>
                </a:solidFill>
              </a:rPr>
              <a:t>Възможност за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по-ефективно използване на средствата по ОСП за </a:t>
            </a:r>
            <a:r>
              <a:rPr lang="bg-BG" b="1" dirty="0">
                <a:solidFill>
                  <a:schemeClr val="tx2">
                    <a:lumMod val="75000"/>
                  </a:schemeClr>
                </a:solidFill>
              </a:rPr>
              <a:t>развитие на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конкурентоспособни земеделски стопанства </a:t>
            </a:r>
            <a:r>
              <a:rPr lang="bg-BG" b="1" dirty="0">
                <a:solidFill>
                  <a:schemeClr val="tx2">
                    <a:lumMod val="75000"/>
                  </a:schemeClr>
                </a:solidFill>
              </a:rPr>
              <a:t>по типове, сектори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и райони.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1100</TotalTime>
  <Words>563</Words>
  <Application>Microsoft Office PowerPoint</Application>
  <PresentationFormat>On-screen Show (4:3)</PresentationFormat>
  <Paragraphs>97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          Иновационни модели за повишаване на конкурентоспособността на земеделските стопанства в България  срок: 18.12.2017-18.12.2019  Научен ръководител: проф. д-р Нина Котева  </vt:lpstr>
      <vt:lpstr>Колектив</vt:lpstr>
      <vt:lpstr>Актуалност на проекта</vt:lpstr>
      <vt:lpstr>Цели на проекта</vt:lpstr>
      <vt:lpstr>Схема на връзките между работните пакети в проекта</vt:lpstr>
      <vt:lpstr>Slide 6</vt:lpstr>
      <vt:lpstr>Очаквани резултати /1/</vt:lpstr>
      <vt:lpstr>Очаквани резултати /2/</vt:lpstr>
      <vt:lpstr> Очаквани ефекти /1/ </vt:lpstr>
      <vt:lpstr>Очаквани ефекти /2/</vt:lpstr>
      <vt:lpstr>Постигнати резултати</vt:lpstr>
      <vt:lpstr>Постигнати резултати</vt:lpstr>
      <vt:lpstr>Постигнати резултати</vt:lpstr>
      <vt:lpstr>Постигнати резултати</vt:lpstr>
      <vt:lpstr>В очакване на вашите въпроси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Иновационни модели за повишаване на конкурентоспособността на земеделските стопанства в България,  финансиран от ФНИ, договор №ДН 15/11 от 18.12.2017 г.                                  срок: 18.12.2017-18.12.2019   Научен ръководител: проф. д-р Н. Котева</dc:title>
  <dc:creator>new1</dc:creator>
  <cp:lastModifiedBy>krassimira</cp:lastModifiedBy>
  <cp:revision>106</cp:revision>
  <dcterms:created xsi:type="dcterms:W3CDTF">2018-03-13T07:42:16Z</dcterms:created>
  <dcterms:modified xsi:type="dcterms:W3CDTF">2018-07-02T10:01:56Z</dcterms:modified>
</cp:coreProperties>
</file>