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91" r:id="rId4"/>
    <p:sldId id="292" r:id="rId5"/>
    <p:sldId id="285" r:id="rId6"/>
    <p:sldId id="286" r:id="rId7"/>
    <p:sldId id="287" r:id="rId8"/>
    <p:sldId id="288" r:id="rId9"/>
    <p:sldId id="280" r:id="rId10"/>
    <p:sldId id="257" r:id="rId11"/>
    <p:sldId id="258" r:id="rId12"/>
    <p:sldId id="279" r:id="rId13"/>
    <p:sldId id="274" r:id="rId14"/>
    <p:sldId id="275" r:id="rId15"/>
    <p:sldId id="295" r:id="rId16"/>
    <p:sldId id="293" r:id="rId17"/>
    <p:sldId id="296" r:id="rId1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2DEEF"/>
    <a:srgbClr val="EAEF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54847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80694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6618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77382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73913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079656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83643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0967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417057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25694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95914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97494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6450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73808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414213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94586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4774-4189-4555-898C-FCECC3C0C86C}" type="datetimeFigureOut">
              <a:rPr lang="bg-BG" smtClean="0"/>
              <a:pPr/>
              <a:t>16.10.2018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7BF648-A3D1-4A5E-97D7-108749F2BAE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64094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https:/doi.org/10.13033/ijahp.v10i2.5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b="1" dirty="0" smtClean="0"/>
              <a:t>Насоки </a:t>
            </a:r>
            <a:r>
              <a:rPr lang="bg-BG" sz="3200" b="1" dirty="0"/>
              <a:t>за разработване на иновационни модели за повишаване на конкурентоспособността на земеделските </a:t>
            </a:r>
            <a:r>
              <a:rPr lang="bg-BG" sz="3200" b="1" dirty="0" smtClean="0"/>
              <a:t>стопанства</a:t>
            </a:r>
            <a:br>
              <a:rPr lang="bg-BG" sz="3200" b="1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2000" dirty="0" smtClean="0"/>
              <a:t>Използване на </a:t>
            </a:r>
            <a:r>
              <a:rPr lang="bg-BG" sz="2000" dirty="0" err="1" smtClean="0"/>
              <a:t>мултифакторен</a:t>
            </a:r>
            <a:r>
              <a:rPr lang="bg-BG" sz="2000" dirty="0" smtClean="0"/>
              <a:t> анализ за конструиране на иновативни модели увеличаващи конкурентоспособността на фермите</a:t>
            </a:r>
            <a:br>
              <a:rPr lang="bg-BG" sz="2000" dirty="0" smtClean="0"/>
            </a:br>
            <a:r>
              <a:rPr lang="bg-BG" sz="3200" dirty="0"/>
              <a:t/>
            </a:r>
            <a:br>
              <a:rPr lang="bg-BG" sz="3200" dirty="0"/>
            </a:br>
            <a:endParaRPr lang="bg-BG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039" y="4475629"/>
            <a:ext cx="8915399" cy="1126283"/>
          </a:xfrm>
        </p:spPr>
        <p:txBody>
          <a:bodyPr/>
          <a:lstStyle/>
          <a:p>
            <a:pPr algn="ctr"/>
            <a:r>
              <a:rPr lang="bg-BG" dirty="0"/>
              <a:t>п</a:t>
            </a:r>
            <a:r>
              <a:rPr lang="bg-BG" dirty="0" smtClean="0"/>
              <a:t>роф. д-р Димитър Николов, гл. ас. д-р Красимир Костенаров</a:t>
            </a:r>
          </a:p>
          <a:p>
            <a:pPr algn="ctr"/>
            <a:r>
              <a:rPr lang="bg-BG" dirty="0" smtClean="0"/>
              <a:t>Институт по аграрна икономика, ССА</a:t>
            </a:r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1645920" y="5613738"/>
            <a:ext cx="982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Проект</a:t>
            </a:r>
            <a:r>
              <a:rPr lang="en-US" sz="1200" dirty="0"/>
              <a:t> </a:t>
            </a:r>
            <a:r>
              <a:rPr lang="bg-BG" sz="1200" dirty="0" smtClean="0"/>
              <a:t>„Иновационни модели за повишаване на конкурентоспособността на земеделските стопанства в България“, финансиран от ФНИ, договор </a:t>
            </a:r>
            <a:r>
              <a:rPr lang="en-US" sz="1200" dirty="0" smtClean="0"/>
              <a:t>No </a:t>
            </a:r>
            <a:r>
              <a:rPr lang="bg-BG" sz="1200" dirty="0" smtClean="0"/>
              <a:t>ДН 15/11 от 18.12.2017 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pic>
        <p:nvPicPr>
          <p:cNvPr id="5" name="Picture 4" descr="fni_tansparent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840" y="115887"/>
            <a:ext cx="1928495" cy="49974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561" y="828103"/>
            <a:ext cx="1428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561" y="1524023"/>
            <a:ext cx="129476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logo-au-plovdiv-novo-2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0970" y="2417056"/>
            <a:ext cx="1504950" cy="695325"/>
          </a:xfrm>
          <a:prstGeom prst="rect">
            <a:avLst/>
          </a:prstGeom>
        </p:spPr>
      </p:pic>
      <p:pic>
        <p:nvPicPr>
          <p:cNvPr id="9" name="Picture 8" descr="myNBU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3617" y="3444758"/>
            <a:ext cx="1371600" cy="6762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9717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5064" y="1799617"/>
            <a:ext cx="9849548" cy="4111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dirty="0" smtClean="0"/>
              <a:t>Използваме  методическия подход разработен от </a:t>
            </a:r>
            <a:r>
              <a:rPr lang="en-US" sz="2000" dirty="0" err="1" smtClean="0"/>
              <a:t>Latora</a:t>
            </a:r>
            <a:r>
              <a:rPr lang="en-US" sz="2000" dirty="0" smtClean="0"/>
              <a:t>, A., </a:t>
            </a:r>
            <a:r>
              <a:rPr lang="en-US" sz="2000" dirty="0" err="1" smtClean="0"/>
              <a:t>Compagno</a:t>
            </a:r>
            <a:r>
              <a:rPr lang="en-US" sz="2000" dirty="0" smtClean="0"/>
              <a:t>, L., &amp; Trapani, N. (2018)</a:t>
            </a:r>
            <a:r>
              <a:rPr lang="bg-BG" sz="2000" dirty="0" smtClean="0"/>
              <a:t>в: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Latora</a:t>
            </a:r>
            <a:r>
              <a:rPr lang="en-US" sz="2000" dirty="0"/>
              <a:t>, A., </a:t>
            </a:r>
            <a:r>
              <a:rPr lang="en-US" sz="2000" dirty="0" err="1"/>
              <a:t>Compagno</a:t>
            </a:r>
            <a:r>
              <a:rPr lang="en-US" sz="2000" dirty="0"/>
              <a:t>, L., &amp; Trapani, N. (2018). A DECISION SUPPORT TOOL FOR BUSINESS MODEL ANALYSIS. </a:t>
            </a:r>
            <a:r>
              <a:rPr lang="en-US" sz="2000" i="1" dirty="0"/>
              <a:t>International Journal of the Analytic Hierarchy Process</a:t>
            </a:r>
            <a:r>
              <a:rPr lang="en-US" sz="2000" dirty="0"/>
              <a:t>, </a:t>
            </a:r>
            <a:r>
              <a:rPr lang="en-US" sz="2000" i="1" dirty="0"/>
              <a:t>10</a:t>
            </a:r>
            <a:r>
              <a:rPr lang="en-US" sz="2000" dirty="0"/>
              <a:t>(2). </a:t>
            </a:r>
            <a:r>
              <a:rPr lang="en-US" sz="2000" dirty="0">
                <a:hlinkClick r:id="rId2"/>
              </a:rPr>
              <a:t>https://doi.org/https://</a:t>
            </a:r>
            <a:r>
              <a:rPr lang="en-US" sz="2000" dirty="0" smtClean="0">
                <a:hlinkClick r:id="rId2"/>
              </a:rPr>
              <a:t>doi.org/10.13033/ijahp.v10i2.516</a:t>
            </a:r>
            <a:r>
              <a:rPr lang="bg-BG" sz="2000" dirty="0" smtClean="0"/>
              <a:t> - в статията е направен преглед на концепцията за бизнес моделирането и е проследено развитието на основните теории</a:t>
            </a:r>
            <a:r>
              <a:rPr lang="ru-RU" sz="2000" dirty="0" smtClean="0"/>
              <a:t>, дефиниции и компоненти на бизнес моделите. Използван е </a:t>
            </a:r>
            <a:r>
              <a:rPr lang="en-US" sz="2000" dirty="0" smtClean="0"/>
              <a:t>ANP </a:t>
            </a:r>
            <a:r>
              <a:rPr lang="bg-BG" sz="2000" dirty="0" smtClean="0"/>
              <a:t>модел за мултифакторен анализ.</a:t>
            </a:r>
          </a:p>
        </p:txBody>
      </p:sp>
    </p:spTree>
    <p:extLst>
      <p:ext uri="{BB962C8B-B14F-4D97-AF65-F5344CB8AC3E}">
        <p14:creationId xmlns="" xmlns:p14="http://schemas.microsoft.com/office/powerpoint/2010/main" val="14828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8775"/>
          </a:xfrm>
        </p:spPr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456944"/>
            <a:ext cx="10149840" cy="2795016"/>
          </a:xfrm>
        </p:spPr>
        <p:txBody>
          <a:bodyPr>
            <a:noAutofit/>
          </a:bodyPr>
          <a:lstStyle/>
          <a:p>
            <a:r>
              <a:rPr lang="ru-RU" sz="2000" dirty="0" smtClean="0"/>
              <a:t>Chesbrough и Rosenbloom (2002) </a:t>
            </a:r>
            <a:r>
              <a:rPr lang="en-US" sz="2000" dirty="0" smtClean="0"/>
              <a:t>“</a:t>
            </a:r>
            <a:r>
              <a:rPr lang="ru-RU" sz="2000" dirty="0" smtClean="0"/>
              <a:t>Ролята на бизнес модела в улавянето на стойността от иновациите: доказателства от компаниите за технологични компании на Xerox</a:t>
            </a:r>
            <a:r>
              <a:rPr lang="en-US" sz="2000" dirty="0" smtClean="0"/>
              <a:t>”</a:t>
            </a:r>
            <a:endParaRPr lang="ru-RU" sz="2000" dirty="0" smtClean="0"/>
          </a:p>
          <a:p>
            <a:r>
              <a:rPr lang="ru-RU" sz="2000" dirty="0" smtClean="0"/>
              <a:t>Дефиниция: "съгласувана рамка, която приема технологичните характеристики и потенциала и ги преобразува чрез клиенти и пазари в икономически суровини. Бизнес моделът е замислен като средство за фокусиране, което посредничи между развитието на технологиите и създаването на икономическа стойност. </a:t>
            </a:r>
          </a:p>
          <a:p>
            <a:r>
              <a:rPr lang="ru-RU" sz="2000" dirty="0" smtClean="0"/>
              <a:t>"</a:t>
            </a:r>
            <a:r>
              <a:rPr lang="bg-BG" sz="2000" dirty="0" smtClean="0"/>
              <a:t>Компоненти: 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пазар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предложение за стойност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стойностна верига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/>
              <a:t>разходи и печалба</a:t>
            </a:r>
          </a:p>
          <a:p>
            <a:pPr lvl="1"/>
            <a:endParaRPr lang="bg-BG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38928" y="4529327"/>
            <a:ext cx="2798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стойностна мрежа</a:t>
            </a:r>
          </a:p>
          <a:p>
            <a:pPr lvl="1">
              <a:buFont typeface="Wingdings" pitchFamily="2" charset="2"/>
              <a:buChar char="Ø"/>
            </a:pPr>
            <a:endParaRPr lang="bg-BG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конкурентна</a:t>
            </a:r>
          </a:p>
          <a:p>
            <a:pPr lvl="1">
              <a:buFont typeface="Wingdings" pitchFamily="2" charset="2"/>
              <a:buChar char="Ø"/>
            </a:pPr>
            <a:endParaRPr lang="bg-BG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bg-BG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стратегия</a:t>
            </a:r>
            <a:endParaRPr lang="bg-BG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41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295" y="1364566"/>
            <a:ext cx="10196317" cy="4546656"/>
          </a:xfrm>
        </p:spPr>
        <p:txBody>
          <a:bodyPr>
            <a:noAutofit/>
          </a:bodyPr>
          <a:lstStyle/>
          <a:p>
            <a:r>
              <a:rPr lang="ru-RU" sz="2000" dirty="0" smtClean="0"/>
              <a:t>Morris et al. </a:t>
            </a:r>
            <a:r>
              <a:rPr lang="en-US" sz="2000" dirty="0" smtClean="0"/>
              <a:t>“</a:t>
            </a:r>
            <a:r>
              <a:rPr lang="ru-RU" sz="2000" dirty="0" smtClean="0"/>
              <a:t>Бизнес моделът на предприемача: към единна перспектива</a:t>
            </a:r>
            <a:r>
              <a:rPr lang="en-US" sz="2000" dirty="0" smtClean="0"/>
              <a:t>”</a:t>
            </a:r>
            <a:r>
              <a:rPr lang="ru-RU" sz="2000" dirty="0" smtClean="0"/>
              <a:t> (2005 г.)</a:t>
            </a:r>
          </a:p>
          <a:p>
            <a:r>
              <a:rPr lang="ru-RU" sz="2000" dirty="0" smtClean="0"/>
              <a:t>Дефиниция: </a:t>
            </a:r>
            <a:r>
              <a:rPr lang="en-US" sz="2000" dirty="0" smtClean="0"/>
              <a:t>“</a:t>
            </a:r>
            <a:r>
              <a:rPr lang="ru-RU" sz="2000" dirty="0" smtClean="0"/>
              <a:t>кратко представяне на това, как един взаимосвързан набор от решения в областта на рисковата стратегия, архитектура и икономика са насочени към създаване на устойчиво конкурентно предимство на определени пазари</a:t>
            </a:r>
            <a:r>
              <a:rPr lang="en-US" sz="2000" dirty="0" smtClean="0"/>
              <a:t>”</a:t>
            </a:r>
            <a:endParaRPr lang="ru-RU" sz="2000" dirty="0" smtClean="0"/>
          </a:p>
          <a:p>
            <a:r>
              <a:rPr lang="bg-BG" sz="2000" dirty="0" smtClean="0"/>
              <a:t>Компоненти: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стойностно предложение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клиент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вътрешни процеси / умения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външно позициониране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икономически модел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лични / инвестиционни фактори</a:t>
            </a:r>
            <a:endParaRPr lang="bg-BG" sz="2000" dirty="0"/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="" xmlns:p14="http://schemas.microsoft.com/office/powerpoint/2010/main" val="25370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8775"/>
          </a:xfrm>
        </p:spPr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456944"/>
            <a:ext cx="10149840" cy="4331208"/>
          </a:xfrm>
        </p:spPr>
        <p:txBody>
          <a:bodyPr>
            <a:noAutofit/>
          </a:bodyPr>
          <a:lstStyle/>
          <a:p>
            <a:r>
              <a:rPr lang="ru-RU" dirty="0" smtClean="0"/>
              <a:t>Зот и Амит (2008) </a:t>
            </a:r>
            <a:r>
              <a:rPr lang="en-US" dirty="0" smtClean="0"/>
              <a:t>“</a:t>
            </a:r>
            <a:r>
              <a:rPr lang="ru-RU" dirty="0" smtClean="0"/>
              <a:t>Пригодността между стратегията за продуктовия пазар и бизнес модела: последици за фирменото представяне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Дефиниция: </a:t>
            </a:r>
            <a:r>
              <a:rPr lang="en-US" dirty="0" smtClean="0"/>
              <a:t>“</a:t>
            </a:r>
            <a:r>
              <a:rPr lang="ru-RU" dirty="0" smtClean="0"/>
              <a:t>структурен шаблон за това как една централна фирма осъществява сделки с клиенти, партньори и доставчици; това е как тя избира да се свърже с факторите и продуктовите пазари. Той се отнася до цялостния мащаб на тези евентуално взаимосвързани гранични транзакции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bg-BG" dirty="0" smtClean="0"/>
              <a:t>Компоненти: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 smtClean="0"/>
              <a:t>новост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 smtClean="0"/>
              <a:t>ефективност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 smtClean="0"/>
              <a:t>разграничаване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 smtClean="0"/>
              <a:t>ръководство на разходите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1800" dirty="0" smtClean="0"/>
              <a:t>времето на влизане в пазара</a:t>
            </a:r>
            <a:endParaRPr lang="bg-BG" sz="1800" dirty="0"/>
          </a:p>
        </p:txBody>
      </p:sp>
    </p:spTree>
    <p:extLst>
      <p:ext uri="{BB962C8B-B14F-4D97-AF65-F5344CB8AC3E}">
        <p14:creationId xmlns="" xmlns:p14="http://schemas.microsoft.com/office/powerpoint/2010/main" val="353065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8775"/>
          </a:xfrm>
        </p:spPr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456944"/>
            <a:ext cx="10149840" cy="4331208"/>
          </a:xfrm>
        </p:spPr>
        <p:txBody>
          <a:bodyPr>
            <a:noAutofit/>
          </a:bodyPr>
          <a:lstStyle/>
          <a:p>
            <a:r>
              <a:rPr lang="ru-RU" sz="2000" dirty="0" smtClean="0"/>
              <a:t>Osterwalder и Pigneur (2010) </a:t>
            </a:r>
            <a:r>
              <a:rPr lang="en-US" sz="2000" dirty="0" smtClean="0"/>
              <a:t>“</a:t>
            </a:r>
            <a:r>
              <a:rPr lang="ru-RU" sz="2000" dirty="0" smtClean="0"/>
              <a:t>Поколение бизнес модел: Наръчник за визионери, игрални ченгери и претенденти</a:t>
            </a:r>
            <a:r>
              <a:rPr lang="en-US" sz="2000" dirty="0" smtClean="0"/>
              <a:t>”</a:t>
            </a:r>
            <a:endParaRPr lang="ru-RU" sz="2000" dirty="0" smtClean="0"/>
          </a:p>
          <a:p>
            <a:r>
              <a:rPr lang="ru-RU" sz="2000" dirty="0" smtClean="0"/>
              <a:t>Дефиниция: "обосновката за това как една организация създава, доставя и улавя стойност«</a:t>
            </a:r>
          </a:p>
          <a:p>
            <a:r>
              <a:rPr lang="bg-BG" sz="2000" dirty="0" smtClean="0"/>
              <a:t>Компоненти</a:t>
            </a:r>
            <a:r>
              <a:rPr lang="en-US" sz="2000" dirty="0" smtClean="0"/>
              <a:t>:</a:t>
            </a:r>
            <a:r>
              <a:rPr lang="en-US" sz="2000" dirty="0"/>
              <a:t> </a:t>
            </a:r>
            <a:endParaRPr lang="bg-BG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клиентски сегменти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ценни предложения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канали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взаимоотношенията с клиентите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потоци от приходи</a:t>
            </a:r>
            <a:endParaRPr lang="bg-BG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24381" y="3305908"/>
            <a:ext cx="4434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ключови ресурси</a:t>
            </a:r>
          </a:p>
          <a:p>
            <a:pPr marL="742950" lvl="1" indent="-285750"/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ключови дейности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ключови партньорства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на разходите</a:t>
            </a:r>
            <a:endParaRPr lang="bg-BG" sz="2000" dirty="0"/>
          </a:p>
        </p:txBody>
      </p:sp>
    </p:spTree>
    <p:extLst>
      <p:ext uri="{BB962C8B-B14F-4D97-AF65-F5344CB8AC3E}">
        <p14:creationId xmlns="" xmlns:p14="http://schemas.microsoft.com/office/powerpoint/2010/main" val="34318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8775"/>
          </a:xfrm>
        </p:spPr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456944"/>
            <a:ext cx="10149840" cy="4331208"/>
          </a:xfrm>
        </p:spPr>
        <p:txBody>
          <a:bodyPr>
            <a:noAutofit/>
          </a:bodyPr>
          <a:lstStyle/>
          <a:p>
            <a:r>
              <a:rPr lang="ru-RU" sz="2000" dirty="0" smtClean="0"/>
              <a:t>Бизнес моделът трябва да бъде нещо повече от добър логичен начин за правене на бизнес. Той трябва да бъде усъвършенстван, за да отговарят на специфичните нужди на клиентите.</a:t>
            </a:r>
          </a:p>
          <a:p>
            <a:r>
              <a:rPr lang="ru-RU" sz="2000" dirty="0" smtClean="0"/>
              <a:t>Доброто проектиране и внедряване на бизнес модел включва и оценка на такива вътрешни фактори като външни фактори, свързани с клиентите, доставчиците и по-широката бизнес среда.</a:t>
            </a:r>
          </a:p>
          <a:p>
            <a:r>
              <a:rPr lang="ru-RU" sz="2000" dirty="0" smtClean="0"/>
              <a:t>Нашето разбиране за характера на самото ЗС, заедно с ролята на предприемачите и мениджърите в икономиката, също трябва да се използват за по-доброто оценяване на бизнес моделите и тяхната роля в предприемачеството, иновациите и бизнес резултатите.</a:t>
            </a:r>
            <a:endParaRPr lang="bg-BG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34318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8775"/>
          </a:xfrm>
        </p:spPr>
        <p:txBody>
          <a:bodyPr/>
          <a:lstStyle/>
          <a:p>
            <a:pPr algn="ctr"/>
            <a:r>
              <a:rPr lang="bg-BG" dirty="0" smtClean="0"/>
              <a:t>Бизнес модели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456944"/>
            <a:ext cx="10149840" cy="4331208"/>
          </a:xfrm>
        </p:spPr>
        <p:txBody>
          <a:bodyPr>
            <a:noAutofit/>
          </a:bodyPr>
          <a:lstStyle/>
          <a:p>
            <a:r>
              <a:rPr lang="bg-BG" sz="2000" dirty="0" smtClean="0"/>
              <a:t>Предложения за оценка на иновационните модели за повишаване на конкурентноспособността на земеделските стопанства:</a:t>
            </a:r>
          </a:p>
          <a:p>
            <a:r>
              <a:rPr lang="bg-BG" sz="2000" b="1" dirty="0" smtClean="0"/>
              <a:t>Модел  за индивидуална оценка</a:t>
            </a:r>
            <a:r>
              <a:rPr lang="bg-BG" sz="2000" dirty="0" smtClean="0"/>
              <a:t> на всеки един от осемте модела на базата на определението за конкурентноспособност;</a:t>
            </a:r>
          </a:p>
          <a:p>
            <a:r>
              <a:rPr lang="bg-BG" sz="2000" b="1" dirty="0" smtClean="0"/>
              <a:t>Модел за комплексна оценка на ефектите </a:t>
            </a:r>
            <a:r>
              <a:rPr lang="bg-BG" sz="2000" dirty="0" smtClean="0"/>
              <a:t>на моделите върху равнището на конкурентноспособност.</a:t>
            </a:r>
          </a:p>
        </p:txBody>
      </p:sp>
    </p:spTree>
    <p:extLst>
      <p:ext uri="{BB962C8B-B14F-4D97-AF65-F5344CB8AC3E}">
        <p14:creationId xmlns="" xmlns:p14="http://schemas.microsoft.com/office/powerpoint/2010/main" val="34318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58775"/>
          </a:xfrm>
        </p:spPr>
        <p:txBody>
          <a:bodyPr/>
          <a:lstStyle/>
          <a:p>
            <a:pPr algn="ctr"/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440" y="2801112"/>
            <a:ext cx="10149840" cy="43312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bg-BG" sz="3200" b="1" dirty="0" smtClean="0"/>
              <a:t>БЛАГОДАРЯ ЗА ВНИМАНИЕТО!</a:t>
            </a:r>
          </a:p>
        </p:txBody>
      </p:sp>
    </p:spTree>
    <p:extLst>
      <p:ext uri="{BB962C8B-B14F-4D97-AF65-F5344CB8AC3E}">
        <p14:creationId xmlns="" xmlns:p14="http://schemas.microsoft.com/office/powerpoint/2010/main" val="34318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498" y="1645920"/>
            <a:ext cx="10154114" cy="4265302"/>
          </a:xfrm>
        </p:spPr>
        <p:txBody>
          <a:bodyPr>
            <a:noAutofit/>
          </a:bodyPr>
          <a:lstStyle/>
          <a:p>
            <a:r>
              <a:rPr lang="ru-RU" sz="2200" dirty="0" smtClean="0"/>
              <a:t>Бизнес моделът формулира логиката и предоставя данни и други доказателства, които демонстрират</a:t>
            </a:r>
            <a:r>
              <a:rPr lang="en-US" sz="2200" dirty="0" smtClean="0"/>
              <a:t> </a:t>
            </a:r>
            <a:r>
              <a:rPr lang="ru-RU" sz="2200" dirty="0" smtClean="0"/>
              <a:t>как бизнесът създава и доставя стойност на клиентите. </a:t>
            </a:r>
            <a:endParaRPr lang="en-US" sz="2200" dirty="0" smtClean="0"/>
          </a:p>
          <a:p>
            <a:r>
              <a:rPr lang="ru-RU" sz="2200" dirty="0" smtClean="0"/>
              <a:t>Той също така очертава архитектурата на приходите,</a:t>
            </a:r>
            <a:r>
              <a:rPr lang="en-US" sz="2200" dirty="0" smtClean="0"/>
              <a:t> </a:t>
            </a:r>
            <a:r>
              <a:rPr lang="ru-RU" sz="2200" dirty="0" smtClean="0"/>
              <a:t>разходите и печалбите, свързани с предприятието, предоставящо тази стойност. Различните елементи, които трябва да бъдат определени при проектирането на бизнес модел, са изброени на фигура 1.</a:t>
            </a:r>
            <a:endParaRPr lang="en-US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4016" y="1791842"/>
            <a:ext cx="7022592" cy="5066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24912" y="1307592"/>
            <a:ext cx="626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Фигура 1. Дизайн на бизнес модела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498" y="1645920"/>
            <a:ext cx="10154114" cy="4265302"/>
          </a:xfrm>
        </p:spPr>
        <p:txBody>
          <a:bodyPr>
            <a:noAutofit/>
          </a:bodyPr>
          <a:lstStyle/>
          <a:p>
            <a:r>
              <a:rPr lang="ru-RU" sz="2200" dirty="0" smtClean="0"/>
              <a:t>Въпросите, свързани с добрия дизайн на бизнес модела, са взаимосвързани и са в основата на това как да изградим устойчиво конкурентно предимство и да постигнем по-висока печалба? </a:t>
            </a:r>
          </a:p>
          <a:p>
            <a:r>
              <a:rPr lang="ru-RU" sz="2200" dirty="0" smtClean="0"/>
              <a:t>Бизнес моделът определя начина на действие на ЗС, създава и доставя стойност на клиентите, а след това преобразува получените плащания в печалби.</a:t>
            </a:r>
          </a:p>
          <a:p>
            <a:r>
              <a:rPr lang="ru-RU" sz="2200" dirty="0" smtClean="0"/>
              <a:t>Иновациионните бизнес модели трябва да превъзхождат не само иновациите на продуктите, но и бизнеса дизайна </a:t>
            </a:r>
            <a:r>
              <a:rPr lang="ru-RU" sz="2200" smtClean="0"/>
              <a:t>на модела. </a:t>
            </a:r>
            <a:r>
              <a:rPr lang="ru-RU" sz="2200" dirty="0" smtClean="0"/>
              <a:t>Това включва разбирането на възможностите за дизайн на бизнеса, както и потребностите на клиентите и технологичните иновации. </a:t>
            </a:r>
            <a:endParaRPr lang="en-US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498" y="1645920"/>
            <a:ext cx="10154114" cy="4265302"/>
          </a:xfrm>
        </p:spPr>
        <p:txBody>
          <a:bodyPr>
            <a:noAutofit/>
          </a:bodyPr>
          <a:lstStyle/>
          <a:p>
            <a:r>
              <a:rPr lang="bg-BG" sz="2200" dirty="0" smtClean="0"/>
              <a:t>Опитът, натрупан през последните години показва, че постигането на печалби е възможно чрез прилагането на търговски жизнеспособни бизнес модели в рамките на пазарната мрежа от производители, доставчици и потребители, които включват и малките земеделски производители. </a:t>
            </a:r>
          </a:p>
          <a:p>
            <a:r>
              <a:rPr lang="bg-BG" sz="2200" dirty="0" smtClean="0"/>
              <a:t>Тези бизнес модели, включващи малките земеделски производители, трябва да предоставят основни услуги на производителите и да осигуряват надеждно снабдяване на купувачите. </a:t>
            </a:r>
          </a:p>
          <a:p>
            <a:r>
              <a:rPr lang="bg-BG" sz="2200" dirty="0" smtClean="0"/>
              <a:t>Успоредно с това, тези модели трябва да се справят с високите разходи и рискове при сделките, които купувачите търсят при покупката от голям брой фрагментирани малки фермери. </a:t>
            </a:r>
            <a:endParaRPr lang="en-US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212" y="1378634"/>
            <a:ext cx="10154114" cy="4265302"/>
          </a:xfrm>
        </p:spPr>
        <p:txBody>
          <a:bodyPr>
            <a:noAutofit/>
          </a:bodyPr>
          <a:lstStyle/>
          <a:p>
            <a:r>
              <a:rPr lang="bg-BG" sz="2200" dirty="0" smtClean="0"/>
              <a:t>Бизнес моделите на съвременните преработватели и търговци на дребно се изграждат чрез сътрудничество, съвместно инвестиране и обмен на знания между производители, доставчици, преработватели и търговци на дребно с цел постигане на качество, безопасност и сигурност за потребителите, надеждност на доставките, по-ниски цени и устойчивост. </a:t>
            </a:r>
          </a:p>
          <a:p>
            <a:r>
              <a:rPr lang="bg-BG" sz="2200" dirty="0" smtClean="0"/>
              <a:t>Степента на сътрудничество и съвместно инвестиране зависи от естеството на продукта (нетрайни, диференцирани или маркови продукти или насипни стоки) и естеството на крайния купувач (търговска марка, търговия на едро и т.н.). </a:t>
            </a:r>
          </a:p>
          <a:p>
            <a:r>
              <a:rPr lang="bg-BG" sz="2200" dirty="0" smtClean="0"/>
              <a:t>Наблюдава се обща тенденция на засилено сътрудничество и съвместно инвестиране сред участниците в веригата в повечето сектори на търговията с хранителни стоки. </a:t>
            </a:r>
            <a:endParaRPr lang="en-US" sz="2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212" y="1378634"/>
            <a:ext cx="10154114" cy="4265302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Предпоставки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нови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бизнес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модели</a:t>
            </a:r>
            <a:r>
              <a:rPr lang="bg-BG" sz="2200" b="1" dirty="0" smtClean="0"/>
              <a:t>:</a:t>
            </a:r>
          </a:p>
          <a:p>
            <a:r>
              <a:rPr lang="en-US" sz="2400" b="1" i="1" dirty="0" err="1" smtClean="0"/>
              <a:t>Бизнес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среда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Обвързана</a:t>
            </a:r>
            <a:r>
              <a:rPr lang="en-US" sz="2400" dirty="0" smtClean="0"/>
              <a:t> е с </a:t>
            </a:r>
            <a:r>
              <a:rPr lang="en-US" sz="2400" dirty="0" err="1" smtClean="0"/>
              <a:t>по</a:t>
            </a:r>
            <a:r>
              <a:rPr lang="en-US" sz="2400" dirty="0" smtClean="0"/>
              <a:t> </a:t>
            </a:r>
            <a:r>
              <a:rPr lang="en-US" sz="2400" dirty="0" err="1" smtClean="0"/>
              <a:t>сложна</a:t>
            </a:r>
            <a:r>
              <a:rPr lang="en-US" sz="2400" dirty="0" smtClean="0"/>
              <a:t> </a:t>
            </a:r>
            <a:r>
              <a:rPr lang="en-US" sz="2400" dirty="0" err="1" smtClean="0"/>
              <a:t>динамика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развитие</a:t>
            </a:r>
            <a:r>
              <a:rPr lang="en-US" sz="2400" dirty="0" smtClean="0"/>
              <a:t> и </a:t>
            </a:r>
            <a:r>
              <a:rPr lang="en-US" sz="2400" dirty="0" err="1" smtClean="0"/>
              <a:t>изчезване</a:t>
            </a:r>
            <a:r>
              <a:rPr lang="en-US" sz="2400" dirty="0" smtClean="0"/>
              <a:t> / </a:t>
            </a:r>
            <a:r>
              <a:rPr lang="en-US" sz="2400" dirty="0" err="1" smtClean="0"/>
              <a:t>избледняване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съществуващи</a:t>
            </a:r>
            <a:r>
              <a:rPr lang="en-US" sz="2400" dirty="0" smtClean="0"/>
              <a:t> </a:t>
            </a:r>
            <a:r>
              <a:rPr lang="en-US" sz="2400" dirty="0" err="1" smtClean="0"/>
              <a:t>граници</a:t>
            </a:r>
            <a:r>
              <a:rPr lang="en-US" sz="2400" dirty="0" smtClean="0"/>
              <a:t>;</a:t>
            </a:r>
          </a:p>
          <a:p>
            <a:r>
              <a:rPr lang="en-US" sz="2400" b="1" i="1" dirty="0" err="1" smtClean="0"/>
              <a:t>Конкуренция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базира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възможности</a:t>
            </a:r>
            <a:r>
              <a:rPr lang="en-US" sz="2400" dirty="0" smtClean="0"/>
              <a:t> и </a:t>
            </a:r>
            <a:r>
              <a:rPr lang="en-US" sz="2400" u="sng" dirty="0" err="1" smtClean="0"/>
              <a:t>знания</a:t>
            </a:r>
            <a:r>
              <a:rPr lang="bg-BG" sz="2400" u="sng" dirty="0" smtClean="0"/>
              <a:t>;</a:t>
            </a:r>
          </a:p>
          <a:p>
            <a:r>
              <a:rPr lang="en-US" sz="2400" b="1" i="1" dirty="0" err="1" smtClean="0"/>
              <a:t>Създаване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на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стойност</a:t>
            </a:r>
            <a:r>
              <a:rPr lang="en-US" sz="2400" b="1" i="1" dirty="0" smtClean="0"/>
              <a:t>:</a:t>
            </a:r>
            <a:r>
              <a:rPr lang="en-US" sz="2400" b="1" dirty="0" smtClean="0"/>
              <a:t> </a:t>
            </a:r>
            <a:r>
              <a:rPr lang="en-US" sz="2400" dirty="0" err="1" smtClean="0"/>
              <a:t>добавената</a:t>
            </a:r>
            <a:r>
              <a:rPr lang="en-US" sz="2400" dirty="0" smtClean="0"/>
              <a:t> </a:t>
            </a:r>
            <a:r>
              <a:rPr lang="en-US" sz="2400" dirty="0" err="1" smtClean="0"/>
              <a:t>стойност</a:t>
            </a:r>
            <a:r>
              <a:rPr lang="en-US" sz="2400" dirty="0" smtClean="0"/>
              <a:t> и </a:t>
            </a:r>
            <a:r>
              <a:rPr lang="en-US" sz="2400" dirty="0" err="1" smtClean="0"/>
              <a:t>потенциала</a:t>
            </a:r>
            <a:r>
              <a:rPr lang="en-US" sz="2400" dirty="0" smtClean="0"/>
              <a:t> </a:t>
            </a:r>
            <a:r>
              <a:rPr lang="en-US" sz="2400" dirty="0" err="1" smtClean="0"/>
              <a:t>на</a:t>
            </a:r>
            <a:r>
              <a:rPr lang="en-US" sz="2400" dirty="0" smtClean="0"/>
              <a:t> </a:t>
            </a:r>
            <a:r>
              <a:rPr lang="en-US" sz="2400" dirty="0" err="1" smtClean="0"/>
              <a:t>много</a:t>
            </a:r>
            <a:r>
              <a:rPr lang="en-US" sz="2400" dirty="0" smtClean="0"/>
              <a:t> </a:t>
            </a:r>
            <a:r>
              <a:rPr lang="en-US" sz="2400" dirty="0" err="1" smtClean="0"/>
              <a:t>фирми</a:t>
            </a:r>
            <a:r>
              <a:rPr lang="en-US" sz="2400" dirty="0" smtClean="0"/>
              <a:t> </a:t>
            </a:r>
            <a:r>
              <a:rPr lang="en-US" sz="2400" dirty="0" err="1" smtClean="0"/>
              <a:t>се</a:t>
            </a:r>
            <a:r>
              <a:rPr lang="en-US" sz="2400" dirty="0" smtClean="0"/>
              <a:t> </a:t>
            </a:r>
            <a:r>
              <a:rPr lang="en-US" sz="2400" dirty="0" err="1" smtClean="0"/>
              <a:t>измества</a:t>
            </a:r>
            <a:r>
              <a:rPr lang="en-US" sz="2400" dirty="0" smtClean="0"/>
              <a:t> </a:t>
            </a:r>
            <a:r>
              <a:rPr lang="en-US" sz="2400" dirty="0" err="1" smtClean="0"/>
              <a:t>към</a:t>
            </a:r>
            <a:r>
              <a:rPr lang="en-US" sz="2400" dirty="0" smtClean="0"/>
              <a:t> </a:t>
            </a:r>
            <a:r>
              <a:rPr lang="en-US" sz="2400" dirty="0" err="1" smtClean="0"/>
              <a:t>знанието</a:t>
            </a:r>
            <a:r>
              <a:rPr lang="en-US" sz="2400" dirty="0" smtClean="0"/>
              <a:t>, </a:t>
            </a:r>
            <a:r>
              <a:rPr lang="en-US" sz="2400" dirty="0" err="1" smtClean="0"/>
              <a:t>системни</a:t>
            </a:r>
            <a:r>
              <a:rPr lang="en-US" sz="2400" dirty="0" smtClean="0"/>
              <a:t> </a:t>
            </a:r>
            <a:r>
              <a:rPr lang="en-US" sz="2400" dirty="0" err="1" smtClean="0"/>
              <a:t>иновации</a:t>
            </a:r>
            <a:r>
              <a:rPr lang="en-US" sz="2400" dirty="0" smtClean="0"/>
              <a:t> и </a:t>
            </a:r>
            <a:r>
              <a:rPr lang="en-US" sz="2400" dirty="0" err="1" smtClean="0"/>
              <a:t>услуги</a:t>
            </a:r>
            <a:r>
              <a:rPr lang="en-US" sz="2400" dirty="0" smtClean="0"/>
              <a:t>.</a:t>
            </a:r>
          </a:p>
          <a:p>
            <a:r>
              <a:rPr lang="en-US" sz="2400" b="1" i="1" dirty="0" err="1" smtClean="0"/>
              <a:t>Разширен</a:t>
            </a:r>
            <a:r>
              <a:rPr lang="bg-BG" sz="2400" b="1" i="1" dirty="0" smtClean="0"/>
              <a:t>ие на бизнеса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виртуална</a:t>
            </a:r>
            <a:r>
              <a:rPr lang="en-US" sz="2400" dirty="0" smtClean="0"/>
              <a:t> </a:t>
            </a:r>
            <a:r>
              <a:rPr lang="en-US" sz="2400" dirty="0" err="1" smtClean="0"/>
              <a:t>интеграция</a:t>
            </a:r>
            <a:r>
              <a:rPr lang="en-US" sz="2400" dirty="0" smtClean="0"/>
              <a:t>, </a:t>
            </a:r>
            <a:r>
              <a:rPr lang="en-US" sz="2400" dirty="0" err="1" smtClean="0"/>
              <a:t>партньорства</a:t>
            </a:r>
            <a:r>
              <a:rPr lang="en-US" sz="2400" dirty="0" smtClean="0"/>
              <a:t>, </a:t>
            </a:r>
            <a:r>
              <a:rPr lang="en-US" sz="2400" dirty="0" err="1" smtClean="0"/>
              <a:t>стратегически</a:t>
            </a:r>
            <a:r>
              <a:rPr lang="en-US" sz="2400" dirty="0" smtClean="0"/>
              <a:t> </a:t>
            </a:r>
            <a:r>
              <a:rPr lang="en-US" sz="2400" dirty="0" err="1" smtClean="0"/>
              <a:t>съюзи</a:t>
            </a:r>
            <a:r>
              <a:rPr lang="en-US" sz="2400" dirty="0" smtClean="0"/>
              <a:t>, </a:t>
            </a:r>
            <a:r>
              <a:rPr lang="en-US" sz="2400" dirty="0" err="1" smtClean="0"/>
              <a:t>съвместни</a:t>
            </a:r>
            <a:r>
              <a:rPr lang="en-US" sz="2400" dirty="0" smtClean="0"/>
              <a:t> </a:t>
            </a:r>
            <a:r>
              <a:rPr lang="en-US" sz="2400" dirty="0" err="1" smtClean="0"/>
              <a:t>предприятия</a:t>
            </a:r>
            <a:r>
              <a:rPr lang="en-US" sz="2400" dirty="0" smtClean="0"/>
              <a:t>, и </a:t>
            </a:r>
            <a:r>
              <a:rPr lang="en-US" sz="2400" dirty="0" err="1" smtClean="0"/>
              <a:t>аутсорсинг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237" y="1237254"/>
            <a:ext cx="11380763" cy="4265302"/>
          </a:xfrm>
        </p:spPr>
        <p:txBody>
          <a:bodyPr>
            <a:noAutofit/>
          </a:bodyPr>
          <a:lstStyle/>
          <a:p>
            <a:r>
              <a:rPr lang="en-US" b="1" dirty="0" err="1" smtClean="0"/>
              <a:t>Шест</a:t>
            </a:r>
            <a:r>
              <a:rPr lang="en-US" b="1" dirty="0" smtClean="0"/>
              <a:t> </a:t>
            </a:r>
            <a:r>
              <a:rPr lang="en-US" b="1" dirty="0" err="1" smtClean="0"/>
              <a:t>компонента</a:t>
            </a:r>
            <a:r>
              <a:rPr lang="en-US" b="1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бизнес</a:t>
            </a:r>
            <a:r>
              <a:rPr lang="en-US" dirty="0" smtClean="0"/>
              <a:t> </a:t>
            </a:r>
            <a:r>
              <a:rPr lang="en-US" dirty="0" err="1" smtClean="0"/>
              <a:t>модела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преобразуване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иновациите</a:t>
            </a:r>
            <a:r>
              <a:rPr lang="en-US" dirty="0" smtClean="0"/>
              <a:t> в </a:t>
            </a:r>
            <a:r>
              <a:rPr lang="en-US" dirty="0" err="1" smtClean="0"/>
              <a:t>икономическа</a:t>
            </a:r>
            <a:r>
              <a:rPr lang="en-US" dirty="0" smtClean="0"/>
              <a:t> </a:t>
            </a:r>
            <a:r>
              <a:rPr lang="en-US" dirty="0" err="1" smtClean="0"/>
              <a:t>ценност</a:t>
            </a:r>
            <a:r>
              <a:rPr lang="bg-BG" b="1" dirty="0" smtClean="0"/>
              <a:t>:</a:t>
            </a:r>
          </a:p>
          <a:p>
            <a:pPr lvl="0"/>
            <a:r>
              <a:rPr lang="en-US" b="1" i="1" dirty="0" err="1" smtClean="0"/>
              <a:t>Оценка</a:t>
            </a:r>
            <a:r>
              <a:rPr lang="en-US" b="1" i="1" dirty="0" smtClean="0"/>
              <a:t> </a:t>
            </a:r>
            <a:r>
              <a:rPr lang="en-US" b="1" i="1" dirty="0" err="1" smtClean="0"/>
              <a:t>на</a:t>
            </a:r>
            <a:r>
              <a:rPr lang="en-US" b="1" i="1" dirty="0" smtClean="0"/>
              <a:t> </a:t>
            </a:r>
            <a:r>
              <a:rPr lang="bg-BG" b="1" i="1" dirty="0" smtClean="0"/>
              <a:t>проблема</a:t>
            </a:r>
            <a:r>
              <a:rPr lang="bg-BG" b="1" dirty="0" smtClean="0"/>
              <a:t>.</a:t>
            </a:r>
            <a:r>
              <a:rPr lang="en-US" b="1" dirty="0" smtClean="0"/>
              <a:t> </a:t>
            </a:r>
            <a:r>
              <a:rPr lang="en-US" dirty="0" err="1" smtClean="0"/>
              <a:t>Решение</a:t>
            </a:r>
            <a:r>
              <a:rPr lang="en-US" dirty="0" smtClean="0"/>
              <a:t>, </a:t>
            </a:r>
            <a:r>
              <a:rPr lang="en-US" dirty="0" err="1" smtClean="0"/>
              <a:t>което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отнася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проблем</a:t>
            </a:r>
            <a:r>
              <a:rPr lang="en-US" dirty="0" smtClean="0"/>
              <a:t>, </a:t>
            </a:r>
            <a:r>
              <a:rPr lang="en-US" dirty="0" err="1" smtClean="0"/>
              <a:t>както</a:t>
            </a:r>
            <a:r>
              <a:rPr lang="en-US" dirty="0" smtClean="0"/>
              <a:t> и </a:t>
            </a:r>
            <a:r>
              <a:rPr lang="en-US" dirty="0" err="1" smtClean="0"/>
              <a:t>стойността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това</a:t>
            </a:r>
            <a:r>
              <a:rPr lang="en-US" dirty="0" smtClean="0"/>
              <a:t> </a:t>
            </a:r>
            <a:r>
              <a:rPr lang="en-US" dirty="0" err="1" smtClean="0"/>
              <a:t>решение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гледна</a:t>
            </a:r>
            <a:r>
              <a:rPr lang="en-US" dirty="0" smtClean="0"/>
              <a:t> </a:t>
            </a:r>
            <a:r>
              <a:rPr lang="en-US" dirty="0" err="1" smtClean="0"/>
              <a:t>точка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ползата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клиента</a:t>
            </a:r>
            <a:r>
              <a:rPr lang="en-US" dirty="0" smtClean="0"/>
              <a:t>.</a:t>
            </a:r>
          </a:p>
          <a:p>
            <a:pPr lvl="0"/>
            <a:r>
              <a:rPr lang="en-US" b="1" i="1" dirty="0" err="1" smtClean="0"/>
              <a:t>Маркетингов</a:t>
            </a:r>
            <a:r>
              <a:rPr lang="en-US" b="1" i="1" dirty="0" smtClean="0"/>
              <a:t> </a:t>
            </a:r>
            <a:r>
              <a:rPr lang="en-US" b="1" i="1" dirty="0" err="1" smtClean="0"/>
              <a:t>сегмент</a:t>
            </a:r>
            <a:r>
              <a:rPr lang="bg-BG" b="1" dirty="0" smtClean="0"/>
              <a:t>.</a:t>
            </a:r>
            <a:r>
              <a:rPr lang="bg-BG" dirty="0" smtClean="0"/>
              <a:t> </a:t>
            </a:r>
            <a:r>
              <a:rPr lang="en-US" dirty="0" err="1" smtClean="0"/>
              <a:t>Признава</a:t>
            </a:r>
            <a:r>
              <a:rPr lang="en-US" dirty="0" smtClean="0"/>
              <a:t>, </a:t>
            </a:r>
            <a:r>
              <a:rPr lang="en-US" dirty="0" err="1" smtClean="0"/>
              <a:t>че</a:t>
            </a:r>
            <a:r>
              <a:rPr lang="en-US" dirty="0" smtClean="0"/>
              <a:t> </a:t>
            </a:r>
            <a:r>
              <a:rPr lang="en-US" dirty="0" err="1" smtClean="0"/>
              <a:t>различните</a:t>
            </a:r>
            <a:r>
              <a:rPr lang="en-US" dirty="0" smtClean="0"/>
              <a:t> </a:t>
            </a:r>
            <a:r>
              <a:rPr lang="en-US" dirty="0" err="1" smtClean="0"/>
              <a:t>пазарни</a:t>
            </a:r>
            <a:r>
              <a:rPr lang="en-US" dirty="0" smtClean="0"/>
              <a:t> </a:t>
            </a:r>
            <a:r>
              <a:rPr lang="en-US" dirty="0" err="1" smtClean="0"/>
              <a:t>сегменти</a:t>
            </a:r>
            <a:r>
              <a:rPr lang="en-US" dirty="0" smtClean="0"/>
              <a:t> </a:t>
            </a:r>
            <a:r>
              <a:rPr lang="en-US" dirty="0" err="1" smtClean="0"/>
              <a:t>имат</a:t>
            </a:r>
            <a:r>
              <a:rPr lang="en-US" dirty="0" smtClean="0"/>
              <a:t> </a:t>
            </a:r>
            <a:r>
              <a:rPr lang="en-US" dirty="0" err="1" smtClean="0"/>
              <a:t>различни</a:t>
            </a:r>
            <a:r>
              <a:rPr lang="en-US" dirty="0" smtClean="0"/>
              <a:t> </a:t>
            </a:r>
            <a:r>
              <a:rPr lang="en-US" dirty="0" err="1" smtClean="0"/>
              <a:t>нужди</a:t>
            </a:r>
            <a:r>
              <a:rPr lang="en-US" dirty="0" smtClean="0"/>
              <a:t> и </a:t>
            </a:r>
            <a:r>
              <a:rPr lang="en-US" dirty="0" err="1" smtClean="0"/>
              <a:t>характеристики</a:t>
            </a:r>
            <a:r>
              <a:rPr lang="en-US" dirty="0" smtClean="0"/>
              <a:t>, </a:t>
            </a:r>
            <a:r>
              <a:rPr lang="en-US" dirty="0" err="1" smtClean="0"/>
              <a:t>като</a:t>
            </a:r>
            <a:r>
              <a:rPr lang="en-US" dirty="0" smtClean="0"/>
              <a:t> е </a:t>
            </a:r>
            <a:r>
              <a:rPr lang="en-US" dirty="0" err="1" smtClean="0"/>
              <a:t>необходим</a:t>
            </a:r>
            <a:r>
              <a:rPr lang="en-US" dirty="0" smtClean="0"/>
              <a:t> </a:t>
            </a:r>
            <a:r>
              <a:rPr lang="en-US" dirty="0" err="1" smtClean="0"/>
              <a:t>индивидуален</a:t>
            </a:r>
            <a:r>
              <a:rPr lang="en-US" dirty="0" smtClean="0"/>
              <a:t> </a:t>
            </a:r>
            <a:r>
              <a:rPr lang="en-US" dirty="0" err="1" smtClean="0"/>
              <a:t>подход</a:t>
            </a:r>
            <a:r>
              <a:rPr lang="en-US" dirty="0" smtClean="0"/>
              <a:t> </a:t>
            </a:r>
            <a:r>
              <a:rPr lang="en-US" dirty="0" err="1" smtClean="0"/>
              <a:t>към</a:t>
            </a:r>
            <a:r>
              <a:rPr lang="en-US" dirty="0" smtClean="0"/>
              <a:t> </a:t>
            </a:r>
            <a:r>
              <a:rPr lang="en-US" dirty="0" err="1" smtClean="0"/>
              <a:t>всеки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тях</a:t>
            </a:r>
            <a:r>
              <a:rPr lang="en-US" dirty="0" smtClean="0"/>
              <a:t>..</a:t>
            </a:r>
          </a:p>
          <a:p>
            <a:pPr lvl="0"/>
            <a:r>
              <a:rPr lang="en-US" b="1" i="1" dirty="0" err="1" smtClean="0"/>
              <a:t>Структура</a:t>
            </a:r>
            <a:r>
              <a:rPr lang="en-US" b="1" i="1" dirty="0" smtClean="0"/>
              <a:t> </a:t>
            </a:r>
            <a:r>
              <a:rPr lang="en-US" b="1" i="1" dirty="0" err="1" smtClean="0"/>
              <a:t>на</a:t>
            </a:r>
            <a:r>
              <a:rPr lang="en-US" b="1" i="1" dirty="0" smtClean="0"/>
              <a:t> </a:t>
            </a:r>
            <a:r>
              <a:rPr lang="en-US" b="1" i="1" dirty="0" err="1" smtClean="0"/>
              <a:t>веригата</a:t>
            </a:r>
            <a:r>
              <a:rPr lang="en-US" b="1" i="1" dirty="0" smtClean="0"/>
              <a:t> </a:t>
            </a:r>
            <a:r>
              <a:rPr lang="en-US" b="1" i="1" dirty="0" err="1" smtClean="0"/>
              <a:t>от</a:t>
            </a:r>
            <a:r>
              <a:rPr lang="en-US" b="1" i="1" dirty="0" smtClean="0"/>
              <a:t> </a:t>
            </a:r>
            <a:r>
              <a:rPr lang="en-US" b="1" i="1" dirty="0" err="1" smtClean="0"/>
              <a:t>ценности</a:t>
            </a:r>
            <a:r>
              <a:rPr lang="bg-BG" b="1" dirty="0" smtClean="0"/>
              <a:t>.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изключителна</a:t>
            </a:r>
            <a:r>
              <a:rPr lang="en-US" dirty="0" smtClean="0"/>
              <a:t> </a:t>
            </a:r>
            <a:r>
              <a:rPr lang="en-US" dirty="0" err="1" smtClean="0"/>
              <a:t>важност</a:t>
            </a:r>
            <a:r>
              <a:rPr lang="en-US" dirty="0" smtClean="0"/>
              <a:t> е </a:t>
            </a:r>
            <a:r>
              <a:rPr lang="en-US" dirty="0" err="1" smtClean="0"/>
              <a:t>позицията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фирмата</a:t>
            </a:r>
            <a:r>
              <a:rPr lang="en-US" dirty="0" smtClean="0"/>
              <a:t> </a:t>
            </a:r>
            <a:r>
              <a:rPr lang="en-US" dirty="0" err="1" smtClean="0"/>
              <a:t>във</a:t>
            </a:r>
            <a:r>
              <a:rPr lang="en-US" dirty="0" smtClean="0"/>
              <a:t> </a:t>
            </a:r>
            <a:r>
              <a:rPr lang="en-US" dirty="0" err="1" smtClean="0"/>
              <a:t>веригата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създаване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стойност</a:t>
            </a:r>
            <a:r>
              <a:rPr lang="en-US" dirty="0" smtClean="0"/>
              <a:t> и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тя</a:t>
            </a:r>
            <a:r>
              <a:rPr lang="en-US" dirty="0" smtClean="0"/>
              <a:t> </a:t>
            </a:r>
            <a:r>
              <a:rPr lang="en-US" dirty="0" err="1" smtClean="0"/>
              <a:t>ще</a:t>
            </a:r>
            <a:r>
              <a:rPr lang="en-US" dirty="0" smtClean="0"/>
              <a:t> </a:t>
            </a:r>
            <a:r>
              <a:rPr lang="en-US" dirty="0" err="1" smtClean="0"/>
              <a:t>улови</a:t>
            </a:r>
            <a:r>
              <a:rPr lang="en-US" dirty="0" smtClean="0"/>
              <a:t> </a:t>
            </a:r>
            <a:r>
              <a:rPr lang="en-US" dirty="0" err="1" smtClean="0"/>
              <a:t>частта</a:t>
            </a:r>
            <a:r>
              <a:rPr lang="en-US" dirty="0" smtClean="0"/>
              <a:t> </a:t>
            </a:r>
            <a:r>
              <a:rPr lang="en-US" dirty="0" err="1" smtClean="0"/>
              <a:t>полагаща</a:t>
            </a:r>
            <a:r>
              <a:rPr lang="en-US" dirty="0" smtClean="0"/>
              <a:t> и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стойност</a:t>
            </a:r>
            <a:r>
              <a:rPr lang="en-US" dirty="0" smtClean="0"/>
              <a:t>.</a:t>
            </a:r>
          </a:p>
          <a:p>
            <a:pPr lvl="0"/>
            <a:r>
              <a:rPr lang="en-US" b="1" i="1" dirty="0" err="1" smtClean="0"/>
              <a:t>Модели</a:t>
            </a:r>
            <a:r>
              <a:rPr lang="en-US" b="1" i="1" dirty="0" smtClean="0"/>
              <a:t> </a:t>
            </a:r>
            <a:r>
              <a:rPr lang="en-US" b="1" i="1" dirty="0" err="1" smtClean="0"/>
              <a:t>на</a:t>
            </a:r>
            <a:r>
              <a:rPr lang="en-US" b="1" i="1" dirty="0" smtClean="0"/>
              <a:t> </a:t>
            </a:r>
            <a:r>
              <a:rPr lang="en-US" b="1" i="1" dirty="0" err="1" smtClean="0"/>
              <a:t>прих</a:t>
            </a:r>
            <a:r>
              <a:rPr lang="en-US" b="1" dirty="0" err="1" smtClean="0"/>
              <a:t>од</a:t>
            </a:r>
            <a:r>
              <a:rPr lang="bg-BG" b="1" dirty="0" smtClean="0"/>
              <a:t>.</a:t>
            </a:r>
            <a:r>
              <a:rPr lang="bg-BG" dirty="0" smtClean="0"/>
              <a:t> </a:t>
            </a:r>
            <a:r>
              <a:rPr lang="en-US" dirty="0" err="1" smtClean="0"/>
              <a:t>Определят</a:t>
            </a:r>
            <a:r>
              <a:rPr lang="en-US" dirty="0" smtClean="0"/>
              <a:t> </a:t>
            </a:r>
            <a:r>
              <a:rPr lang="en-US" dirty="0" err="1" smtClean="0"/>
              <a:t>начина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генериране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приходи</a:t>
            </a:r>
            <a:r>
              <a:rPr lang="en-US" dirty="0" smtClean="0"/>
              <a:t> (</a:t>
            </a:r>
            <a:r>
              <a:rPr lang="en-US" dirty="0" err="1" smtClean="0"/>
              <a:t>продажби</a:t>
            </a:r>
            <a:r>
              <a:rPr lang="en-US" dirty="0" smtClean="0"/>
              <a:t>, </a:t>
            </a:r>
            <a:r>
              <a:rPr lang="en-US" dirty="0" err="1" smtClean="0"/>
              <a:t>лизинг</a:t>
            </a:r>
            <a:r>
              <a:rPr lang="en-US" dirty="0" smtClean="0"/>
              <a:t>, </a:t>
            </a:r>
            <a:r>
              <a:rPr lang="en-US" dirty="0" err="1" smtClean="0"/>
              <a:t>абонамент</a:t>
            </a:r>
            <a:r>
              <a:rPr lang="en-US" dirty="0" smtClean="0"/>
              <a:t>, </a:t>
            </a:r>
            <a:r>
              <a:rPr lang="en-US" dirty="0" err="1" smtClean="0"/>
              <a:t>поддръжка</a:t>
            </a:r>
            <a:r>
              <a:rPr lang="en-US" dirty="0" smtClean="0"/>
              <a:t> и </a:t>
            </a:r>
            <a:r>
              <a:rPr lang="en-US" dirty="0" err="1" smtClean="0"/>
              <a:t>т.н</a:t>
            </a:r>
            <a:r>
              <a:rPr lang="en-US" dirty="0" smtClean="0"/>
              <a:t>.), </a:t>
            </a:r>
            <a:r>
              <a:rPr lang="en-US" dirty="0" err="1" smtClean="0"/>
              <a:t>структурата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разходите</a:t>
            </a:r>
            <a:r>
              <a:rPr lang="en-US" dirty="0" smtClean="0"/>
              <a:t> и </a:t>
            </a:r>
            <a:r>
              <a:rPr lang="en-US" dirty="0" err="1" smtClean="0"/>
              <a:t>маржовете</a:t>
            </a:r>
            <a:r>
              <a:rPr lang="en-US" dirty="0" smtClean="0"/>
              <a:t> </a:t>
            </a:r>
            <a:r>
              <a:rPr lang="en-US" dirty="0" err="1" smtClean="0"/>
              <a:t>целева</a:t>
            </a:r>
            <a:r>
              <a:rPr lang="en-US" dirty="0" smtClean="0"/>
              <a:t> </a:t>
            </a:r>
            <a:r>
              <a:rPr lang="en-US" dirty="0" err="1" smtClean="0"/>
              <a:t>печалба</a:t>
            </a:r>
            <a:r>
              <a:rPr lang="en-US" dirty="0" smtClean="0"/>
              <a:t>.</a:t>
            </a:r>
          </a:p>
          <a:p>
            <a:pPr lvl="0"/>
            <a:r>
              <a:rPr lang="en-US" b="1" i="1" dirty="0" err="1" smtClean="0"/>
              <a:t>Стратегии</a:t>
            </a:r>
            <a:r>
              <a:rPr lang="en-US" b="1" i="1" dirty="0" smtClean="0"/>
              <a:t> </a:t>
            </a:r>
            <a:r>
              <a:rPr lang="en-US" b="1" i="1" dirty="0" err="1" smtClean="0"/>
              <a:t>на</a:t>
            </a:r>
            <a:r>
              <a:rPr lang="en-US" b="1" i="1" dirty="0" smtClean="0"/>
              <a:t> </a:t>
            </a:r>
            <a:r>
              <a:rPr lang="en-US" b="1" i="1" dirty="0" err="1" smtClean="0"/>
              <a:t>растежа</a:t>
            </a:r>
            <a:r>
              <a:rPr lang="bg-BG" b="1" dirty="0" smtClean="0"/>
              <a:t>.</a:t>
            </a:r>
            <a:r>
              <a:rPr lang="bg-BG" dirty="0" smtClean="0"/>
              <a:t> </a:t>
            </a:r>
            <a:r>
              <a:rPr lang="en-US" dirty="0" err="1" smtClean="0"/>
              <a:t>Идентификация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конкурентите</a:t>
            </a:r>
            <a:r>
              <a:rPr lang="en-US" dirty="0" smtClean="0"/>
              <a:t> и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мрежовите</a:t>
            </a:r>
            <a:r>
              <a:rPr lang="en-US" dirty="0" smtClean="0"/>
              <a:t> </a:t>
            </a:r>
            <a:r>
              <a:rPr lang="en-US" dirty="0" err="1" smtClean="0"/>
              <a:t>ефекти</a:t>
            </a:r>
            <a:r>
              <a:rPr lang="en-US" dirty="0" smtClean="0"/>
              <a:t>, </a:t>
            </a:r>
            <a:r>
              <a:rPr lang="en-US" dirty="0" err="1" smtClean="0"/>
              <a:t>които</a:t>
            </a:r>
            <a:r>
              <a:rPr lang="en-US" dirty="0" smtClean="0"/>
              <a:t> </a:t>
            </a:r>
            <a:r>
              <a:rPr lang="en-US" dirty="0" err="1" smtClean="0"/>
              <a:t>могат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бъдат</a:t>
            </a:r>
            <a:r>
              <a:rPr lang="en-US" dirty="0" smtClean="0"/>
              <a:t> </a:t>
            </a:r>
            <a:r>
              <a:rPr lang="en-US" dirty="0" err="1" smtClean="0"/>
              <a:t>използвани</a:t>
            </a:r>
            <a:r>
              <a:rPr lang="en-US" dirty="0" smtClean="0"/>
              <a:t>,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достави</a:t>
            </a:r>
            <a:r>
              <a:rPr lang="en-US" dirty="0" smtClean="0"/>
              <a:t> </a:t>
            </a:r>
            <a:r>
              <a:rPr lang="en-US" dirty="0" err="1" smtClean="0"/>
              <a:t>повече</a:t>
            </a:r>
            <a:r>
              <a:rPr lang="en-US" dirty="0" smtClean="0"/>
              <a:t> </a:t>
            </a:r>
            <a:r>
              <a:rPr lang="en-US" dirty="0" err="1" smtClean="0"/>
              <a:t>стойност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клиента</a:t>
            </a:r>
            <a:r>
              <a:rPr lang="en-US" dirty="0" smtClean="0"/>
              <a:t>.</a:t>
            </a:r>
          </a:p>
          <a:p>
            <a:pPr lvl="0"/>
            <a:r>
              <a:rPr lang="en-US" b="1" i="1" dirty="0" err="1" smtClean="0"/>
              <a:t>Конкурентна</a:t>
            </a:r>
            <a:r>
              <a:rPr lang="en-US" b="1" i="1" dirty="0" smtClean="0"/>
              <a:t> </a:t>
            </a:r>
            <a:r>
              <a:rPr lang="en-US" b="1" i="1" dirty="0" err="1" smtClean="0"/>
              <a:t>стратегия</a:t>
            </a:r>
            <a:r>
              <a:rPr lang="bg-BG" b="1" dirty="0" smtClean="0"/>
              <a:t>.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компанията</a:t>
            </a:r>
            <a:r>
              <a:rPr lang="en-US" dirty="0" smtClean="0"/>
              <a:t> </a:t>
            </a:r>
            <a:r>
              <a:rPr lang="en-US" dirty="0" err="1" smtClean="0"/>
              <a:t>ще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опита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развие</a:t>
            </a:r>
            <a:r>
              <a:rPr lang="en-US" dirty="0" smtClean="0"/>
              <a:t> </a:t>
            </a:r>
            <a:r>
              <a:rPr lang="en-US" dirty="0" err="1" smtClean="0"/>
              <a:t>устойчиво</a:t>
            </a:r>
            <a:r>
              <a:rPr lang="en-US" dirty="0" smtClean="0"/>
              <a:t> </a:t>
            </a:r>
            <a:r>
              <a:rPr lang="en-US" dirty="0" err="1" smtClean="0"/>
              <a:t>конкурентно</a:t>
            </a:r>
            <a:r>
              <a:rPr lang="en-US" dirty="0" smtClean="0"/>
              <a:t> </a:t>
            </a:r>
            <a:r>
              <a:rPr lang="en-US" dirty="0" err="1" smtClean="0"/>
              <a:t>предимство</a:t>
            </a:r>
            <a:r>
              <a:rPr lang="en-US" dirty="0" smtClean="0"/>
              <a:t>, </a:t>
            </a:r>
            <a:r>
              <a:rPr lang="en-US" dirty="0" err="1" smtClean="0"/>
              <a:t>което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bg-BG" dirty="0" smtClean="0"/>
              <a:t> </a:t>
            </a:r>
            <a:r>
              <a:rPr lang="en-US" dirty="0" err="1" smtClean="0"/>
              <a:t>използва</a:t>
            </a:r>
            <a:r>
              <a:rPr lang="en-US" dirty="0" smtClean="0"/>
              <a:t> ,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подобри</a:t>
            </a:r>
            <a:r>
              <a:rPr lang="en-US" dirty="0" smtClean="0"/>
              <a:t> </a:t>
            </a:r>
            <a:r>
              <a:rPr lang="en-US" dirty="0" err="1" smtClean="0"/>
              <a:t>конкурентната</a:t>
            </a:r>
            <a:r>
              <a:rPr lang="en-US" dirty="0" smtClean="0"/>
              <a:t> </a:t>
            </a:r>
            <a:r>
              <a:rPr lang="en-US" dirty="0" err="1" smtClean="0"/>
              <a:t>позиция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пазара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498" y="1645920"/>
            <a:ext cx="10154114" cy="4265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Много автори считат БМ за отличен инструмент за стратегическа оценка на бизнес идеите, но прегледът на литературата показва липсата на ефективни качествено-количествени инструменти за избор на най-доброто решение на БМ в рамките на набор от потенциални алтернативи на БМ. </a:t>
            </a:r>
          </a:p>
          <a:p>
            <a:pPr marL="0" indent="0">
              <a:buNone/>
            </a:pPr>
            <a:r>
              <a:rPr lang="ru-RU" sz="2000" dirty="0" smtClean="0"/>
              <a:t>Подходящ инструмент за подпомагане на вземането на решения в бизнес модел (BM-DST) въз основа на качествено-количествена методология на анализа на решения с множествени критерии (MCDA), наречена аналитична йерархия (AHP). В този случай ще бъде използвана модифицирана процедура AHP, наречена Value-Analytical Ierarchy Process (V-AHP). V-AHP съчетава традиционните AHP процедури за класификация по качествени критерии и процедура "постно" за класификация по количествени критерии (D'Urso et al., 2011).</a:t>
            </a:r>
            <a:endParaRPr lang="bg-BG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Теоретична обосновка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15407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1992</TotalTime>
  <Words>1303</Words>
  <Application>Microsoft Office PowerPoint</Application>
  <PresentationFormat>Custom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     Насоки за разработване на иновационни модели за повишаване на конкурентоспособността на земеделските стопанства  Използване на мултифакторен анализ за конструиране на иновативни модели увеличаващи конкурентоспособността на фермите  </vt:lpstr>
      <vt:lpstr>Теоретична обосновка</vt:lpstr>
      <vt:lpstr>Теоретична обосновка</vt:lpstr>
      <vt:lpstr>Теоретична обосновка</vt:lpstr>
      <vt:lpstr>Теоретична обосновка</vt:lpstr>
      <vt:lpstr>Теоретична обосновка</vt:lpstr>
      <vt:lpstr>Теоретична обосновка</vt:lpstr>
      <vt:lpstr>Теоретична обосновка</vt:lpstr>
      <vt:lpstr>Теоретична обосновка</vt:lpstr>
      <vt:lpstr>Бизнес модели</vt:lpstr>
      <vt:lpstr>Бизнес модели</vt:lpstr>
      <vt:lpstr>Бизнес модели</vt:lpstr>
      <vt:lpstr>Бизнес модели</vt:lpstr>
      <vt:lpstr>Бизнес модели</vt:lpstr>
      <vt:lpstr>Бизнес модели</vt:lpstr>
      <vt:lpstr>Бизнес модели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Използване на мултифакторен анализ за взимане на решения при управлението на животновъдна ферма</dc:title>
  <dc:creator>Windows User</dc:creator>
  <cp:lastModifiedBy>new1</cp:lastModifiedBy>
  <cp:revision>65</cp:revision>
  <dcterms:created xsi:type="dcterms:W3CDTF">2018-05-13T13:30:58Z</dcterms:created>
  <dcterms:modified xsi:type="dcterms:W3CDTF">2018-10-16T10:42:40Z</dcterms:modified>
</cp:coreProperties>
</file>