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1" r:id="rId3"/>
    <p:sldId id="290" r:id="rId4"/>
    <p:sldId id="293" r:id="rId5"/>
    <p:sldId id="302" r:id="rId6"/>
    <p:sldId id="292" r:id="rId7"/>
    <p:sldId id="294" r:id="rId8"/>
    <p:sldId id="295" r:id="rId9"/>
    <p:sldId id="296" r:id="rId10"/>
    <p:sldId id="297" r:id="rId11"/>
    <p:sldId id="298" r:id="rId12"/>
    <p:sldId id="300" r:id="rId13"/>
    <p:sldId id="299" r:id="rId14"/>
    <p:sldId id="303" r:id="rId1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DEEF"/>
    <a:srgbClr val="EAEF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04" autoAdjust="0"/>
    <p:restoredTop sz="94660"/>
  </p:normalViewPr>
  <p:slideViewPr>
    <p:cSldViewPr snapToGrid="0">
      <p:cViewPr>
        <p:scale>
          <a:sx n="76" d="100"/>
          <a:sy n="76" d="100"/>
        </p:scale>
        <p:origin x="-72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6F695-38AD-47E0-ADA1-72FC22972BFF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6F75E-02F9-4109-B1C9-6A954DDBE8B0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422873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EB498-6C37-460D-BDFA-835C1E9D131E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90969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54847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0694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66181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773824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73913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079656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3643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0967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17057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25694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95914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97494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6450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73808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14213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94586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64094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b="1" dirty="0" smtClean="0"/>
              <a:t>Насоки </a:t>
            </a:r>
            <a:r>
              <a:rPr lang="bg-BG" sz="3200" b="1" dirty="0"/>
              <a:t>за разработване на иновационни модели за повишаване на конкурентоспособността на земеделските </a:t>
            </a:r>
            <a:r>
              <a:rPr lang="bg-BG" sz="3200" b="1" dirty="0" smtClean="0"/>
              <a:t>стопанства</a:t>
            </a:r>
            <a:br>
              <a:rPr lang="bg-BG" sz="3200" b="1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2000" dirty="0" smtClean="0"/>
              <a:t>Използване на </a:t>
            </a:r>
            <a:r>
              <a:rPr lang="bg-BG" sz="2000" dirty="0" err="1" smtClean="0"/>
              <a:t>мултифакторен</a:t>
            </a:r>
            <a:r>
              <a:rPr lang="bg-BG" sz="2000" dirty="0" smtClean="0"/>
              <a:t> анализ за конструиране на иновативни модели увеличаващи конкурентоспособността на фермите</a:t>
            </a:r>
            <a:br>
              <a:rPr lang="bg-BG" sz="2000" dirty="0" smtClean="0"/>
            </a:br>
            <a:r>
              <a:rPr lang="bg-BG" sz="3200" dirty="0"/>
              <a:t/>
            </a:r>
            <a:br>
              <a:rPr lang="bg-BG" sz="3200" dirty="0"/>
            </a:br>
            <a:endParaRPr lang="bg-BG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039" y="4475629"/>
            <a:ext cx="8915399" cy="1126283"/>
          </a:xfrm>
        </p:spPr>
        <p:txBody>
          <a:bodyPr/>
          <a:lstStyle/>
          <a:p>
            <a:pPr algn="ctr"/>
            <a:r>
              <a:rPr lang="bg-BG" dirty="0"/>
              <a:t>п</a:t>
            </a:r>
            <a:r>
              <a:rPr lang="bg-BG" dirty="0" smtClean="0"/>
              <a:t>роф. д-р Димитър Николов, гл. ас. д-р Красимир Костенаров</a:t>
            </a:r>
          </a:p>
          <a:p>
            <a:pPr algn="ctr"/>
            <a:r>
              <a:rPr lang="bg-BG" dirty="0" smtClean="0"/>
              <a:t>Институт по аграрна икономика, ССА</a:t>
            </a: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1645920" y="5613738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Проект</a:t>
            </a:r>
            <a:r>
              <a:rPr lang="en-US" sz="1200" dirty="0"/>
              <a:t> </a:t>
            </a:r>
            <a:r>
              <a:rPr lang="bg-BG" sz="1200" dirty="0" smtClean="0"/>
              <a:t>„Иновационни модели за повишаване на конкурентоспособността на земеделските стопанства в България“, финансиран от ФНИ, договор </a:t>
            </a:r>
            <a:r>
              <a:rPr lang="en-US" sz="1200" dirty="0" smtClean="0"/>
              <a:t>No </a:t>
            </a:r>
            <a:r>
              <a:rPr lang="bg-BG" sz="1200" dirty="0" smtClean="0"/>
              <a:t>ДН 15/11 от 18.12.2017 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pic>
        <p:nvPicPr>
          <p:cNvPr id="5" name="Picture 4" descr="fni_tansparent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840" y="115887"/>
            <a:ext cx="1928495" cy="49974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561" y="828103"/>
            <a:ext cx="1428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561" y="1524023"/>
            <a:ext cx="129476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logo-au-plovdiv-novo-2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0970" y="2417056"/>
            <a:ext cx="1504950" cy="695325"/>
          </a:xfrm>
          <a:prstGeom prst="rect">
            <a:avLst/>
          </a:prstGeom>
        </p:spPr>
      </p:pic>
      <p:pic>
        <p:nvPicPr>
          <p:cNvPr id="9" name="Picture 8" descr="myNBU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3617" y="3444758"/>
            <a:ext cx="13716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717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b="1" dirty="0"/>
              <a:t>Модел  за индивидуална оценка</a:t>
            </a:r>
            <a:r>
              <a:rPr lang="bg-BG" sz="2400" dirty="0"/>
              <a:t> на всеки един от осемте модела на базата на определението за </a:t>
            </a:r>
            <a:r>
              <a:rPr lang="bg-BG" sz="2400" dirty="0" smtClean="0"/>
              <a:t>конкурентоспособност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 5. </a:t>
            </a:r>
            <a:r>
              <a:rPr lang="bg-BG" dirty="0"/>
              <a:t>Резултат от оценката на компонентите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/>
          </a:p>
          <a:p>
            <a:pPr lvl="1"/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83" y="2592069"/>
            <a:ext cx="7016656" cy="8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44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b="1" dirty="0"/>
              <a:t>Модел  за индивидуална оценка</a:t>
            </a:r>
            <a:r>
              <a:rPr lang="bg-BG" sz="2400" dirty="0"/>
              <a:t> на всеки един от осемте модела на базата на определението за </a:t>
            </a:r>
            <a:r>
              <a:rPr lang="bg-BG" sz="2400" dirty="0" smtClean="0"/>
              <a:t>конкурентоспособност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 6. </a:t>
            </a:r>
            <a:r>
              <a:rPr lang="bg-BG" dirty="0"/>
              <a:t>Претегляне и извеждане на крайния резултат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/>
          </a:p>
          <a:p>
            <a:pPr lvl="1"/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141" y="2305147"/>
            <a:ext cx="6288235" cy="432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5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/>
              <a:t>Модел за комплексна оценка на ефектите </a:t>
            </a:r>
            <a:r>
              <a:rPr lang="bg-BG" sz="2800" dirty="0"/>
              <a:t>на моделите върху равнището на конкурентоспособност.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2" y="1996440"/>
            <a:ext cx="10012680" cy="4006222"/>
          </a:xfrm>
        </p:spPr>
        <p:txBody>
          <a:bodyPr/>
          <a:lstStyle/>
          <a:p>
            <a:pPr>
              <a:buAutoNum type="arabicPeriod"/>
            </a:pPr>
            <a:r>
              <a:rPr lang="bg-BG" dirty="0" smtClean="0"/>
              <a:t>Защо се налага да прилагаме обобщаващ модел: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Осемте модела са много различни и е трудно да се сравнят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Всеки от осемте бизнес модела оказва някакво влияние върху конкурентоспособността, но е трудно да се прецени отделния модел в каква степен влияе на конкурентоспособността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Моделът за оценка на ефектите може да подреди осемте модела съгласно степента на тяхното влияние върху конкурентоспособността и да ги оцени  в % (∑ = 100%)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0207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 smtClean="0"/>
              <a:t>Методика на </a:t>
            </a:r>
            <a:r>
              <a:rPr lang="bg-BG" sz="2800" b="1" dirty="0" smtClean="0"/>
              <a:t>Модел </a:t>
            </a:r>
            <a:r>
              <a:rPr lang="bg-BG" sz="2800" b="1" dirty="0"/>
              <a:t>за </a:t>
            </a:r>
            <a:r>
              <a:rPr lang="bg-BG" sz="2800" b="1" dirty="0" smtClean="0"/>
              <a:t>комплексна оценка </a:t>
            </a:r>
            <a:r>
              <a:rPr lang="bg-BG" sz="2800" b="1" dirty="0"/>
              <a:t>на ефектите </a:t>
            </a:r>
            <a:r>
              <a:rPr lang="bg-BG" sz="2800" dirty="0"/>
              <a:t>на моделите върху равнището на </a:t>
            </a:r>
            <a:r>
              <a:rPr lang="bg-BG" sz="2800" dirty="0" smtClean="0"/>
              <a:t>конкурентоспособност.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944" y="2078736"/>
            <a:ext cx="9602660" cy="4006222"/>
          </a:xfrm>
        </p:spPr>
        <p:txBody>
          <a:bodyPr/>
          <a:lstStyle/>
          <a:p>
            <a:pPr>
              <a:buAutoNum type="arabicPeriod"/>
            </a:pPr>
            <a:r>
              <a:rPr lang="bg-BG" dirty="0" smtClean="0"/>
              <a:t>За оценка на влиянието на моделите конструираме нов АНР модел (защо АНР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bg-BG" dirty="0" smtClean="0"/>
              <a:t>);</a:t>
            </a:r>
          </a:p>
          <a:p>
            <a:pPr>
              <a:buAutoNum type="arabicPeriod"/>
            </a:pPr>
            <a:r>
              <a:rPr lang="bg-BG" dirty="0" smtClean="0"/>
              <a:t>За алтернативи се използват осемте модела залегнали в работен пакет 4;</a:t>
            </a:r>
          </a:p>
          <a:p>
            <a:pPr>
              <a:buAutoNum type="arabicPeriod"/>
            </a:pPr>
            <a:r>
              <a:rPr lang="bg-BG" dirty="0" smtClean="0"/>
              <a:t>Използваме дефиницията на конкурентоспособност за определяне на компонентите (критериите за оценка);</a:t>
            </a:r>
          </a:p>
          <a:p>
            <a:pPr>
              <a:buAutoNum type="arabicPeriod"/>
            </a:pPr>
            <a:r>
              <a:rPr lang="bg-BG" dirty="0" smtClean="0"/>
              <a:t>Правим оценка съгласно методиката на АНР;</a:t>
            </a:r>
          </a:p>
          <a:p>
            <a:pPr>
              <a:buAutoNum type="arabicPeriod"/>
            </a:pPr>
            <a:r>
              <a:rPr lang="bg-BG" dirty="0" smtClean="0"/>
              <a:t>В резултат на оценката подреждаме алтернативите (моделите) от гледна точка на тяхното </a:t>
            </a:r>
            <a:r>
              <a:rPr lang="bg-BG" smtClean="0"/>
              <a:t>влияние върху конкурентоспособността.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93868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004" y="1886712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3200" dirty="0" smtClean="0"/>
              <a:t>Благодаря за вниманието!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xmlns="" val="57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С</a:t>
            </a:r>
            <a:r>
              <a:rPr lang="bg-BG" dirty="0" smtClean="0"/>
              <a:t>труктура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Теоретично представяне на логиката на </a:t>
            </a:r>
            <a:r>
              <a:rPr lang="en-US" dirty="0" smtClean="0"/>
              <a:t>AH</a:t>
            </a:r>
            <a:r>
              <a:rPr lang="bg-BG" dirty="0"/>
              <a:t>Р</a:t>
            </a:r>
            <a:r>
              <a:rPr lang="en-US" dirty="0" smtClean="0"/>
              <a:t>;</a:t>
            </a:r>
          </a:p>
          <a:p>
            <a:r>
              <a:rPr lang="ru-RU" dirty="0"/>
              <a:t>Методика на прилагането на </a:t>
            </a:r>
            <a:r>
              <a:rPr lang="ru-RU" dirty="0" smtClean="0"/>
              <a:t>AHP</a:t>
            </a:r>
            <a:r>
              <a:rPr lang="en-US" dirty="0"/>
              <a:t> </a:t>
            </a:r>
            <a:r>
              <a:rPr lang="bg-BG" dirty="0" smtClean="0"/>
              <a:t>за оценка на </a:t>
            </a:r>
            <a:r>
              <a:rPr lang="bg-BG" b="1" dirty="0" smtClean="0"/>
              <a:t>индивидуалните</a:t>
            </a:r>
            <a:r>
              <a:rPr lang="bg-BG" dirty="0" smtClean="0"/>
              <a:t> модели</a:t>
            </a:r>
          </a:p>
          <a:p>
            <a:r>
              <a:rPr lang="bg-BG" dirty="0"/>
              <a:t>Методика на </a:t>
            </a:r>
            <a:r>
              <a:rPr lang="bg-BG" b="1" dirty="0"/>
              <a:t>Модел за комплексна оценка на ефектите </a:t>
            </a:r>
            <a:r>
              <a:rPr lang="bg-BG" dirty="0"/>
              <a:t>на моделите върху равнището на конкурентоспособност</a:t>
            </a:r>
            <a:endParaRPr lang="bg-BG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2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445" y="541814"/>
            <a:ext cx="8911687" cy="1280890"/>
          </a:xfrm>
        </p:spPr>
        <p:txBody>
          <a:bodyPr/>
          <a:lstStyle/>
          <a:p>
            <a:pPr algn="ctr"/>
            <a:r>
              <a:rPr lang="bg-BG" dirty="0" smtClean="0"/>
              <a:t>Теоретично представяне на </a:t>
            </a:r>
            <a:r>
              <a:rPr lang="en-US" dirty="0" smtClean="0"/>
              <a:t>AHP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44872" y="1965952"/>
            <a:ext cx="8392713" cy="369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45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"/>
            <a:ext cx="10515600" cy="840296"/>
          </a:xfrm>
        </p:spPr>
        <p:txBody>
          <a:bodyPr/>
          <a:lstStyle/>
          <a:p>
            <a:pPr algn="ctr"/>
            <a:r>
              <a:rPr lang="bg-BG" dirty="0" smtClean="0"/>
              <a:t>Скала за извършване на оценката</a:t>
            </a:r>
            <a:endParaRPr lang="bg-B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29968" y="931734"/>
          <a:ext cx="9224933" cy="5701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392"/>
                <a:gridCol w="2907792"/>
                <a:gridCol w="4323749"/>
              </a:tblGrid>
              <a:tr h="6479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Numerical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Intensity of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Importance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 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Definition Explanation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 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431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Equal Importance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Two activities contribute equally to the objective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215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Weak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or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slight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 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863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Moderate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importance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Experience and judgement slightly favour one activity over another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 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215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Moderate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plus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 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863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Strong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importance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Experience and judgement strongly favour one activity over another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 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215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Strong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plus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 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10798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Very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strong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or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demonstrated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importance</a:t>
                      </a:r>
                      <a:endParaRPr lang="bg-BG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 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An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activity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is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favoured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very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strongly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over</a:t>
                      </a:r>
                      <a:endParaRPr lang="bg-BG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another</a:t>
                      </a:r>
                      <a:r>
                        <a:rPr lang="bg-BG" sz="1400" dirty="0">
                          <a:effectLst/>
                        </a:rPr>
                        <a:t>; </a:t>
                      </a:r>
                      <a:r>
                        <a:rPr lang="bg-BG" sz="1400" dirty="0" err="1">
                          <a:effectLst/>
                        </a:rPr>
                        <a:t>its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dominance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demonstrated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in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practice</a:t>
                      </a:r>
                      <a:endParaRPr lang="bg-BG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 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215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effectLst/>
                        </a:rPr>
                        <a:t>Very, very strong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 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  <a:tr h="863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Extreme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importance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err="1">
                          <a:effectLst/>
                        </a:rPr>
                        <a:t>The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evidence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favouring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one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activity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over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another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is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of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the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highest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possible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order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of</a:t>
                      </a:r>
                      <a:r>
                        <a:rPr lang="bg-BG" sz="1400" dirty="0">
                          <a:effectLst/>
                        </a:rPr>
                        <a:t> </a:t>
                      </a:r>
                      <a:r>
                        <a:rPr lang="bg-BG" sz="1400" dirty="0" err="1">
                          <a:effectLst/>
                        </a:rPr>
                        <a:t>affirmation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6" marR="586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772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3509" y="2919254"/>
            <a:ext cx="8911687" cy="1280890"/>
          </a:xfrm>
        </p:spPr>
        <p:txBody>
          <a:bodyPr/>
          <a:lstStyle/>
          <a:p>
            <a:r>
              <a:rPr lang="bg-BG" b="1" dirty="0"/>
              <a:t>Модел  за индивидуална оценка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46832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Методика на прилагането на AHP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576" y="1536192"/>
            <a:ext cx="7371524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/>
              <a:t>1. </a:t>
            </a:r>
            <a:r>
              <a:rPr lang="ru-RU" sz="1600" dirty="0" smtClean="0"/>
              <a:t>определяне </a:t>
            </a:r>
            <a:r>
              <a:rPr lang="ru-RU" sz="1600" dirty="0"/>
              <a:t>на общата цел </a:t>
            </a:r>
            <a:r>
              <a:rPr lang="ru-RU" sz="1600" dirty="0" smtClean="0"/>
              <a:t>при прилагането на метода;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2. подбор на критерии </a:t>
            </a:r>
            <a:r>
              <a:rPr lang="bg-BG" sz="1600" dirty="0" smtClean="0"/>
              <a:t>и </a:t>
            </a:r>
            <a:r>
              <a:rPr lang="bg-BG" sz="1600" dirty="0" err="1" smtClean="0"/>
              <a:t>подкритерии</a:t>
            </a:r>
            <a:r>
              <a:rPr lang="bg-BG" sz="1600" dirty="0" smtClean="0"/>
              <a:t> </a:t>
            </a:r>
            <a:r>
              <a:rPr lang="ru-RU" sz="1600" dirty="0" smtClean="0"/>
              <a:t>за оценка;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3. </a:t>
            </a:r>
            <a:r>
              <a:rPr lang="ru-RU" sz="1600" dirty="0" smtClean="0"/>
              <a:t>оценяване на критериите и </a:t>
            </a:r>
            <a:r>
              <a:rPr lang="ru-RU" sz="1600" dirty="0"/>
              <a:t>подкритериите;</a:t>
            </a:r>
          </a:p>
          <a:p>
            <a:pPr marL="0" indent="0">
              <a:buNone/>
            </a:pPr>
            <a:r>
              <a:rPr lang="ru-RU" sz="1600" dirty="0"/>
              <a:t>4. анализ на качествените и количествените показатели </a:t>
            </a:r>
            <a:r>
              <a:rPr lang="ru-RU" sz="1600" dirty="0" smtClean="0"/>
              <a:t>на алтернативите;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5. </a:t>
            </a:r>
            <a:r>
              <a:rPr lang="ru-RU" sz="1600" dirty="0" smtClean="0"/>
              <a:t>разграничение </a:t>
            </a:r>
            <a:r>
              <a:rPr lang="ru-RU" sz="1600" dirty="0"/>
              <a:t>между количествени и качествени критерии;</a:t>
            </a:r>
          </a:p>
          <a:p>
            <a:pPr marL="0" indent="0">
              <a:buNone/>
            </a:pPr>
            <a:r>
              <a:rPr lang="ru-RU" sz="1600" dirty="0"/>
              <a:t>6. използването на </a:t>
            </a:r>
            <a:r>
              <a:rPr lang="ru-RU" sz="1600" dirty="0" smtClean="0"/>
              <a:t>традиционни методи за оценка на на количествените </a:t>
            </a:r>
            <a:r>
              <a:rPr lang="ru-RU" sz="1600" dirty="0"/>
              <a:t>критерии;</a:t>
            </a:r>
          </a:p>
          <a:p>
            <a:pPr marL="0" indent="0">
              <a:buNone/>
            </a:pPr>
            <a:r>
              <a:rPr lang="ru-RU" sz="1600" dirty="0"/>
              <a:t>7. </a:t>
            </a:r>
            <a:r>
              <a:rPr lang="ru-RU" sz="1600" dirty="0" smtClean="0"/>
              <a:t>оценяване на критериите съобразно правилата на AHP за качествените </a:t>
            </a:r>
            <a:r>
              <a:rPr lang="ru-RU" sz="1600" dirty="0"/>
              <a:t>критерии;</a:t>
            </a:r>
          </a:p>
          <a:p>
            <a:pPr marL="0" indent="0">
              <a:buNone/>
            </a:pPr>
            <a:r>
              <a:rPr lang="ru-RU" sz="1600" dirty="0"/>
              <a:t>8. сливане </a:t>
            </a:r>
            <a:r>
              <a:rPr lang="ru-RU" sz="1600" dirty="0" smtClean="0"/>
              <a:t>между двата метода в т. 6 и 7. за  </a:t>
            </a:r>
            <a:r>
              <a:rPr lang="ru-RU" sz="1600" dirty="0"/>
              <a:t>класирането на </a:t>
            </a:r>
            <a:r>
              <a:rPr lang="ru-RU" sz="1600" dirty="0" smtClean="0"/>
              <a:t>алтернативите</a:t>
            </a:r>
          </a:p>
          <a:p>
            <a:pPr marL="0" indent="0">
              <a:buNone/>
            </a:pPr>
            <a:r>
              <a:rPr lang="ru-RU" sz="1600" dirty="0" smtClean="0"/>
              <a:t>9. Избор на най-доброто решение</a:t>
            </a:r>
            <a:endParaRPr lang="bg-BG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45" y="1264555"/>
            <a:ext cx="3933359" cy="481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10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b="1" dirty="0"/>
              <a:t>Модел  за индивидуална оценка</a:t>
            </a:r>
            <a:r>
              <a:rPr lang="bg-BG" sz="2400" dirty="0"/>
              <a:t> на всеки един от осемте модела на базата на определението за </a:t>
            </a:r>
            <a:r>
              <a:rPr lang="bg-BG" sz="2400" dirty="0" err="1"/>
              <a:t>конкурентноспособност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644" y="2014728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1. Определяне </a:t>
            </a:r>
            <a:r>
              <a:rPr lang="bg-BG" dirty="0"/>
              <a:t>на </a:t>
            </a:r>
            <a:r>
              <a:rPr lang="bg-BG" dirty="0" smtClean="0"/>
              <a:t>компоненти (клъстери) за всеки един от осемте бизнес модела на база на дефиницията на съответния модел</a:t>
            </a:r>
            <a:endParaRPr lang="bg-BG" dirty="0"/>
          </a:p>
          <a:p>
            <a:pPr marL="0" indent="0">
              <a:buNone/>
            </a:pPr>
            <a:r>
              <a:rPr lang="bg-BG" dirty="0" smtClean="0"/>
              <a:t>2. Определяне </a:t>
            </a:r>
            <a:r>
              <a:rPr lang="bg-BG" dirty="0"/>
              <a:t>на алтернативите</a:t>
            </a:r>
            <a:r>
              <a:rPr lang="en-US" dirty="0"/>
              <a:t> </a:t>
            </a:r>
            <a:r>
              <a:rPr lang="bg-BG" dirty="0" smtClean="0"/>
              <a:t>за всеки модел. Различни подходи са възможни, например:</a:t>
            </a:r>
          </a:p>
          <a:p>
            <a:pPr lvl="1"/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690" y="3474045"/>
            <a:ext cx="6349206" cy="30943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6112" y="3474045"/>
            <a:ext cx="44955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bg-BG" dirty="0"/>
              <a:t>Първи подход: използване </a:t>
            </a:r>
            <a:r>
              <a:rPr lang="bg-BG" dirty="0" smtClean="0"/>
              <a:t>на три възможни алтернативи на брутния марж(песимистичен; оптимистичен, реалистичен)</a:t>
            </a:r>
            <a:endParaRPr lang="bg-BG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bg-BG" dirty="0"/>
              <a:t>Втори подход: </a:t>
            </a:r>
            <a:r>
              <a:rPr lang="bg-BG" dirty="0" smtClean="0"/>
              <a:t>намиране на други алтернативи, различни от брутния марж</a:t>
            </a:r>
          </a:p>
          <a:p>
            <a:pPr lvl="1"/>
            <a:r>
              <a:rPr lang="bg-BG" dirty="0" smtClean="0"/>
              <a:t>(пример за управленски компетенции)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99075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b="1" dirty="0"/>
              <a:t>Модел  за индивидуална оценка</a:t>
            </a:r>
            <a:r>
              <a:rPr lang="bg-BG" sz="2400" dirty="0"/>
              <a:t> на всеки един от осемте модела на базата на определението за </a:t>
            </a:r>
            <a:r>
              <a:rPr lang="bg-BG" sz="2400" dirty="0" err="1"/>
              <a:t>конкурентноспособност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084832"/>
            <a:ext cx="7161212" cy="3826390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 3. Оценка </a:t>
            </a:r>
            <a:r>
              <a:rPr lang="bg-BG" dirty="0"/>
              <a:t>на </a:t>
            </a:r>
            <a:r>
              <a:rPr lang="bg-BG" dirty="0" err="1" smtClean="0"/>
              <a:t>клъстерната</a:t>
            </a:r>
            <a:r>
              <a:rPr lang="bg-BG" dirty="0" smtClean="0"/>
              <a:t> матрица</a:t>
            </a:r>
          </a:p>
          <a:p>
            <a:pPr marL="0" indent="0">
              <a:buNone/>
            </a:pPr>
            <a:endParaRPr lang="bg-BG" dirty="0"/>
          </a:p>
          <a:p>
            <a:pPr lvl="1"/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439" y="2756340"/>
            <a:ext cx="8614561" cy="26872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040" y="2756340"/>
            <a:ext cx="6967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customer </a:t>
            </a:r>
            <a:r>
              <a:rPr lang="en-US" dirty="0"/>
              <a:t>segments (CS</a:t>
            </a:r>
            <a:r>
              <a:rPr lang="en-US" dirty="0" smtClean="0"/>
              <a:t>);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value </a:t>
            </a:r>
            <a:r>
              <a:rPr lang="en-US" dirty="0"/>
              <a:t>propositions (</a:t>
            </a:r>
            <a:r>
              <a:rPr lang="en-US" dirty="0" smtClean="0"/>
              <a:t>VP);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channels </a:t>
            </a:r>
            <a:r>
              <a:rPr lang="en-US" dirty="0"/>
              <a:t>(CH</a:t>
            </a:r>
            <a:r>
              <a:rPr lang="en-US" dirty="0" smtClean="0"/>
              <a:t>);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customer </a:t>
            </a:r>
            <a:r>
              <a:rPr lang="en-US" dirty="0"/>
              <a:t>relationships (CR</a:t>
            </a:r>
            <a:r>
              <a:rPr lang="en-US" dirty="0" smtClean="0"/>
              <a:t>);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revenue </a:t>
            </a:r>
            <a:r>
              <a:rPr lang="en-US" dirty="0"/>
              <a:t>streams (R</a:t>
            </a:r>
            <a:r>
              <a:rPr lang="en-US" dirty="0" smtClean="0"/>
              <a:t>$)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key </a:t>
            </a:r>
            <a:r>
              <a:rPr lang="en-US" dirty="0"/>
              <a:t>resources (KR</a:t>
            </a:r>
            <a:r>
              <a:rPr lang="en-US" dirty="0" smtClean="0"/>
              <a:t>);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key </a:t>
            </a:r>
            <a:r>
              <a:rPr lang="en-US" dirty="0"/>
              <a:t>activities (KA</a:t>
            </a:r>
            <a:r>
              <a:rPr lang="en-US" dirty="0" smtClean="0"/>
              <a:t>);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key </a:t>
            </a:r>
            <a:r>
              <a:rPr lang="en-US" dirty="0"/>
              <a:t>partnerships (KP</a:t>
            </a:r>
            <a:r>
              <a:rPr lang="en-US" dirty="0" smtClean="0"/>
              <a:t>);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cost </a:t>
            </a:r>
            <a:r>
              <a:rPr lang="en-US" dirty="0"/>
              <a:t>structure (C$).</a:t>
            </a:r>
          </a:p>
        </p:txBody>
      </p:sp>
    </p:spTree>
    <p:extLst>
      <p:ext uri="{BB962C8B-B14F-4D97-AF65-F5344CB8AC3E}">
        <p14:creationId xmlns:p14="http://schemas.microsoft.com/office/powerpoint/2010/main" xmlns="" val="190491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b="1" dirty="0"/>
              <a:t>Модел  за индивидуална оценка</a:t>
            </a:r>
            <a:r>
              <a:rPr lang="bg-BG" sz="2400" dirty="0"/>
              <a:t> на всеки един от осемте модела на базата на определението за </a:t>
            </a:r>
            <a:r>
              <a:rPr lang="bg-BG" sz="2400" dirty="0" smtClean="0"/>
              <a:t>конкурентоспособност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 4. </a:t>
            </a:r>
            <a:r>
              <a:rPr lang="bg-BG" dirty="0"/>
              <a:t>Оценка на </a:t>
            </a:r>
            <a:r>
              <a:rPr lang="bg-BG" dirty="0" smtClean="0"/>
              <a:t>компонентите </a:t>
            </a:r>
            <a:r>
              <a:rPr lang="bg-BG" dirty="0"/>
              <a:t>спрямо алтернативите</a:t>
            </a:r>
          </a:p>
          <a:p>
            <a:pPr marL="0" indent="0">
              <a:buNone/>
            </a:pPr>
            <a:endParaRPr lang="bg-BG" dirty="0"/>
          </a:p>
          <a:p>
            <a:pPr lvl="1"/>
            <a:endParaRPr lang="bg-B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711" y="2289857"/>
            <a:ext cx="7030945" cy="431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99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2799</TotalTime>
  <Words>682</Words>
  <Application>Microsoft Office PowerPoint</Application>
  <PresentationFormat>Custom</PresentationFormat>
  <Paragraphs>101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Wisp</vt:lpstr>
      <vt:lpstr>     Насоки за разработване на иновационни модели за повишаване на конкурентоспособността на земеделските стопанства  Използване на мултифакторен анализ за конструиране на иновативни модели увеличаващи конкурентоспособността на фермите  </vt:lpstr>
      <vt:lpstr>Структура</vt:lpstr>
      <vt:lpstr>Теоретично представяне на AHP</vt:lpstr>
      <vt:lpstr>Скала за извършване на оценката</vt:lpstr>
      <vt:lpstr>Модел  за индивидуална оценка</vt:lpstr>
      <vt:lpstr>Методика на прилагането на AHP</vt:lpstr>
      <vt:lpstr>Модел  за индивидуална оценка на всеки един от осемте модела на базата на определението за конкурентноспособност</vt:lpstr>
      <vt:lpstr>Модел  за индивидуална оценка на всеки един от осемте модела на базата на определението за конкурентноспособност</vt:lpstr>
      <vt:lpstr>Модел  за индивидуална оценка на всеки един от осемте модела на базата на определението за конкурентоспособност</vt:lpstr>
      <vt:lpstr>Модел  за индивидуална оценка на всеки един от осемте модела на базата на определението за конкурентоспособност</vt:lpstr>
      <vt:lpstr>Модел  за индивидуална оценка на всеки един от осемте модела на базата на определението за конкурентоспособност</vt:lpstr>
      <vt:lpstr>Модел за комплексна оценка на ефектите на моделите върху равнището на конкурентоспособност.</vt:lpstr>
      <vt:lpstr>Методика на Модел за комплексна оценка на ефектите на моделите върху равнището на конкурентоспособност.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Използване на мултифакторен анализ за взимане на решения при управлението на животновъдна ферма</dc:title>
  <dc:creator>Windows User</dc:creator>
  <cp:lastModifiedBy>new1</cp:lastModifiedBy>
  <cp:revision>74</cp:revision>
  <dcterms:created xsi:type="dcterms:W3CDTF">2018-05-13T13:30:58Z</dcterms:created>
  <dcterms:modified xsi:type="dcterms:W3CDTF">2018-10-16T10:34:53Z</dcterms:modified>
</cp:coreProperties>
</file>