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2" r:id="rId6"/>
    <p:sldId id="260" r:id="rId7"/>
    <p:sldId id="261" r:id="rId8"/>
    <p:sldId id="263" r:id="rId9"/>
    <p:sldId id="264" r:id="rId10"/>
    <p:sldId id="266" r:id="rId11"/>
    <p:sldId id="265" r:id="rId12"/>
    <p:sldId id="267" r:id="rId13"/>
    <p:sldId id="268" r:id="rId14"/>
    <p:sldId id="274" r:id="rId15"/>
    <p:sldId id="269" r:id="rId16"/>
    <p:sldId id="270" r:id="rId17"/>
    <p:sldId id="275" r:id="rId18"/>
    <p:sldId id="276" r:id="rId19"/>
    <p:sldId id="271" r:id="rId20"/>
    <p:sldId id="273" r:id="rId21"/>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2C2B6-42F7-42F0-8F56-FF5A2870F58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bg-BG"/>
        </a:p>
      </dgm:t>
    </dgm:pt>
    <dgm:pt modelId="{1A13A598-30EB-428D-95F1-7C180C32BFD9}">
      <dgm:prSet phldrT="[Text]" custT="1"/>
      <dgm:spPr/>
      <dgm:t>
        <a:bodyPr/>
        <a:lstStyle/>
        <a:p>
          <a:r>
            <a:rPr lang="bg-BG" sz="1200" b="1" dirty="0"/>
            <a:t>1-ви главен </a:t>
          </a:r>
          <a:r>
            <a:rPr lang="bg-BG" sz="1200" b="1" dirty="0" err="1"/>
            <a:t>ком-понент</a:t>
          </a:r>
          <a:endParaRPr lang="bg-BG" sz="1200" b="1" dirty="0"/>
        </a:p>
      </dgm:t>
    </dgm:pt>
    <dgm:pt modelId="{BAD55686-8818-4E0F-8E3A-FC1D4104B990}" type="parTrans" cxnId="{262F5150-B72E-47F6-891F-CF1CCE7D4CEA}">
      <dgm:prSet/>
      <dgm:spPr/>
      <dgm:t>
        <a:bodyPr/>
        <a:lstStyle/>
        <a:p>
          <a:endParaRPr lang="bg-BG"/>
        </a:p>
      </dgm:t>
    </dgm:pt>
    <dgm:pt modelId="{29D50687-DF0E-4545-83C6-5355903EC88C}" type="sibTrans" cxnId="{262F5150-B72E-47F6-891F-CF1CCE7D4CEA}">
      <dgm:prSet/>
      <dgm:spPr/>
      <dgm:t>
        <a:bodyPr/>
        <a:lstStyle/>
        <a:p>
          <a:endParaRPr lang="bg-BG"/>
        </a:p>
      </dgm:t>
    </dgm:pt>
    <dgm:pt modelId="{6055B1D5-701E-4594-BA28-2D8F9EF30774}">
      <dgm:prSet phldrT="[Text]" custT="1"/>
      <dgm:spPr/>
      <dgm:t>
        <a:bodyPr/>
        <a:lstStyle/>
        <a:p>
          <a:r>
            <a:rPr lang="bg-BG" sz="1200" b="1" dirty="0"/>
            <a:t>2-ри главен </a:t>
          </a:r>
          <a:r>
            <a:rPr lang="bg-BG" sz="1200" b="1" dirty="0" err="1"/>
            <a:t>ком-понент</a:t>
          </a:r>
          <a:endParaRPr lang="bg-BG" sz="1200" b="1" dirty="0"/>
        </a:p>
      </dgm:t>
    </dgm:pt>
    <dgm:pt modelId="{126029BC-FDC5-42D7-AE7C-4FCE1D9F2963}" type="parTrans" cxnId="{2F3BC533-C241-47B5-9093-9021744C629A}">
      <dgm:prSet/>
      <dgm:spPr/>
      <dgm:t>
        <a:bodyPr/>
        <a:lstStyle/>
        <a:p>
          <a:endParaRPr lang="bg-BG"/>
        </a:p>
      </dgm:t>
    </dgm:pt>
    <dgm:pt modelId="{3054E827-7AC5-4024-9FD3-B019B5A503A0}" type="sibTrans" cxnId="{2F3BC533-C241-47B5-9093-9021744C629A}">
      <dgm:prSet/>
      <dgm:spPr/>
      <dgm:t>
        <a:bodyPr/>
        <a:lstStyle/>
        <a:p>
          <a:endParaRPr lang="bg-BG"/>
        </a:p>
      </dgm:t>
    </dgm:pt>
    <dgm:pt modelId="{70EE105B-BDE4-44DC-B1FD-F1FB31B8CFC3}">
      <dgm:prSet custT="1"/>
      <dgm:spPr/>
      <dgm:t>
        <a:bodyPr/>
        <a:lstStyle/>
        <a:p>
          <a:r>
            <a:rPr lang="bg-BG" sz="1200" b="1" dirty="0"/>
            <a:t>n-ти  главен </a:t>
          </a:r>
          <a:r>
            <a:rPr lang="bg-BG" sz="1200" b="1" dirty="0" err="1"/>
            <a:t>ком-понент</a:t>
          </a:r>
          <a:r>
            <a:rPr lang="bg-BG" sz="1200" b="1" dirty="0"/>
            <a:t> </a:t>
          </a:r>
        </a:p>
      </dgm:t>
    </dgm:pt>
    <dgm:pt modelId="{018CC8A9-A343-42EF-8892-78BCE06C5E7E}" type="parTrans" cxnId="{16A4B358-C31A-4E5C-9FEE-0DABFD61C4AA}">
      <dgm:prSet/>
      <dgm:spPr/>
      <dgm:t>
        <a:bodyPr/>
        <a:lstStyle/>
        <a:p>
          <a:endParaRPr lang="bg-BG"/>
        </a:p>
      </dgm:t>
    </dgm:pt>
    <dgm:pt modelId="{7C2C30DE-59DA-4D74-AC4C-03EA748938CB}" type="sibTrans" cxnId="{16A4B358-C31A-4E5C-9FEE-0DABFD61C4AA}">
      <dgm:prSet/>
      <dgm:spPr/>
      <dgm:t>
        <a:bodyPr/>
        <a:lstStyle/>
        <a:p>
          <a:endParaRPr lang="bg-BG"/>
        </a:p>
      </dgm:t>
    </dgm:pt>
    <dgm:pt modelId="{97A4F1F8-99A5-47B6-A255-CC67AA51917A}">
      <dgm:prSet custT="1"/>
      <dgm:spPr/>
      <dgm:t>
        <a:bodyPr/>
        <a:lstStyle/>
        <a:p>
          <a:r>
            <a:rPr lang="bg-BG" sz="1600" b="1" dirty="0"/>
            <a:t>Метод на главните компоненти  с  информационно пространство от  8 броя  показатели </a:t>
          </a:r>
        </a:p>
      </dgm:t>
    </dgm:pt>
    <dgm:pt modelId="{058E7908-2B08-4238-AAC4-CE335AF70CD2}" type="parTrans" cxnId="{77F1A446-5973-4333-980A-E50E29CBEB11}">
      <dgm:prSet/>
      <dgm:spPr/>
      <dgm:t>
        <a:bodyPr/>
        <a:lstStyle/>
        <a:p>
          <a:endParaRPr lang="bg-BG"/>
        </a:p>
      </dgm:t>
    </dgm:pt>
    <dgm:pt modelId="{0900691F-C66E-412E-B883-7AE110958AA0}" type="sibTrans" cxnId="{77F1A446-5973-4333-980A-E50E29CBEB11}">
      <dgm:prSet/>
      <dgm:spPr/>
      <dgm:t>
        <a:bodyPr/>
        <a:lstStyle/>
        <a:p>
          <a:endParaRPr lang="bg-BG"/>
        </a:p>
      </dgm:t>
    </dgm:pt>
    <dgm:pt modelId="{824FF29B-EA1D-4821-A639-DA502AE0FE25}">
      <dgm:prSet custT="1"/>
      <dgm:spPr/>
      <dgm:t>
        <a:bodyPr/>
        <a:lstStyle/>
        <a:p>
          <a:r>
            <a:rPr lang="bg-BG" sz="1600" b="1" dirty="0"/>
            <a:t>Интегрална оценка на </a:t>
          </a:r>
          <a:r>
            <a:rPr lang="bg-BG" sz="1600" b="1" dirty="0" err="1"/>
            <a:t>конкурентноспособността</a:t>
          </a:r>
          <a:r>
            <a:rPr lang="bg-BG" sz="1600" b="1" dirty="0"/>
            <a:t> на ЗС</a:t>
          </a:r>
        </a:p>
      </dgm:t>
    </dgm:pt>
    <dgm:pt modelId="{11D9998A-FCE4-4D54-AF10-AB4A3BC580B3}" type="parTrans" cxnId="{01AD6FEB-5440-4944-80AD-B8F8C10D6BEE}">
      <dgm:prSet/>
      <dgm:spPr/>
      <dgm:t>
        <a:bodyPr/>
        <a:lstStyle/>
        <a:p>
          <a:endParaRPr lang="bg-BG"/>
        </a:p>
      </dgm:t>
    </dgm:pt>
    <dgm:pt modelId="{AEF90E12-3089-434A-880E-CE058A5D4D90}" type="sibTrans" cxnId="{01AD6FEB-5440-4944-80AD-B8F8C10D6BEE}">
      <dgm:prSet/>
      <dgm:spPr/>
      <dgm:t>
        <a:bodyPr/>
        <a:lstStyle/>
        <a:p>
          <a:endParaRPr lang="bg-BG"/>
        </a:p>
      </dgm:t>
    </dgm:pt>
    <dgm:pt modelId="{644E27A0-9F8E-465B-A700-5349ABC1C014}">
      <dgm:prSet custT="1"/>
      <dgm:spPr>
        <a:solidFill>
          <a:schemeClr val="bg1"/>
        </a:solidFill>
      </dgm:spPr>
      <dgm:t>
        <a:bodyPr/>
        <a:lstStyle/>
        <a:p>
          <a:r>
            <a:rPr lang="bg-BG" sz="1800">
              <a:solidFill>
                <a:sysClr val="windowText" lastClr="000000"/>
              </a:solidFill>
            </a:rPr>
            <a:t>..............</a:t>
          </a:r>
        </a:p>
      </dgm:t>
    </dgm:pt>
    <dgm:pt modelId="{FB729B4E-7B8C-4103-A28F-09FA151A1F9E}" type="parTrans" cxnId="{5306F89C-3E01-455C-90AB-D9C32FBF7826}">
      <dgm:prSet/>
      <dgm:spPr/>
      <dgm:t>
        <a:bodyPr/>
        <a:lstStyle/>
        <a:p>
          <a:endParaRPr lang="bg-BG"/>
        </a:p>
      </dgm:t>
    </dgm:pt>
    <dgm:pt modelId="{D4FA819E-7BA6-4E8E-BAB6-6F5408A6F416}" type="sibTrans" cxnId="{5306F89C-3E01-455C-90AB-D9C32FBF7826}">
      <dgm:prSet/>
      <dgm:spPr/>
      <dgm:t>
        <a:bodyPr/>
        <a:lstStyle/>
        <a:p>
          <a:endParaRPr lang="bg-BG"/>
        </a:p>
      </dgm:t>
    </dgm:pt>
    <dgm:pt modelId="{8E0B8AA4-50E9-4DDF-A44F-99A0E8854B7C}" type="pres">
      <dgm:prSet presAssocID="{3E62C2B6-42F7-42F0-8F56-FF5A2870F581}" presName="diagram" presStyleCnt="0">
        <dgm:presLayoutVars>
          <dgm:dir/>
          <dgm:resizeHandles val="exact"/>
        </dgm:presLayoutVars>
      </dgm:prSet>
      <dgm:spPr/>
      <dgm:t>
        <a:bodyPr/>
        <a:lstStyle/>
        <a:p>
          <a:endParaRPr lang="bg-BG"/>
        </a:p>
      </dgm:t>
    </dgm:pt>
    <dgm:pt modelId="{EC0593C8-0FCB-4CE9-9F96-BCD6DB5DF208}" type="pres">
      <dgm:prSet presAssocID="{1A13A598-30EB-428D-95F1-7C180C32BFD9}" presName="node" presStyleLbl="node1" presStyleIdx="0" presStyleCnt="6" custScaleX="22893" custScaleY="34880" custLinFactNeighborX="-6437" custLinFactNeighborY="53544">
        <dgm:presLayoutVars>
          <dgm:bulletEnabled val="1"/>
        </dgm:presLayoutVars>
      </dgm:prSet>
      <dgm:spPr>
        <a:prstGeom prst="ellipse">
          <a:avLst/>
        </a:prstGeom>
      </dgm:spPr>
      <dgm:t>
        <a:bodyPr/>
        <a:lstStyle/>
        <a:p>
          <a:endParaRPr lang="bg-BG"/>
        </a:p>
      </dgm:t>
    </dgm:pt>
    <dgm:pt modelId="{89616B24-E885-4DD0-87BC-B529FB0C7E5A}" type="pres">
      <dgm:prSet presAssocID="{29D50687-DF0E-4545-83C6-5355903EC88C}" presName="sibTrans" presStyleCnt="0"/>
      <dgm:spPr/>
    </dgm:pt>
    <dgm:pt modelId="{4372A13A-0D17-4AB3-AB95-25C896A719FF}" type="pres">
      <dgm:prSet presAssocID="{97A4F1F8-99A5-47B6-A255-CC67AA51917A}" presName="node" presStyleLbl="node1" presStyleIdx="1" presStyleCnt="6" custScaleY="34435" custLinFactNeighborX="-13607" custLinFactNeighborY="-6224">
        <dgm:presLayoutVars>
          <dgm:bulletEnabled val="1"/>
        </dgm:presLayoutVars>
      </dgm:prSet>
      <dgm:spPr/>
      <dgm:t>
        <a:bodyPr/>
        <a:lstStyle/>
        <a:p>
          <a:endParaRPr lang="bg-BG"/>
        </a:p>
      </dgm:t>
    </dgm:pt>
    <dgm:pt modelId="{2868FD19-B6F1-4FBC-80B1-F1267F24320C}" type="pres">
      <dgm:prSet presAssocID="{0900691F-C66E-412E-B883-7AE110958AA0}" presName="sibTrans" presStyleCnt="0"/>
      <dgm:spPr/>
    </dgm:pt>
    <dgm:pt modelId="{8E71C547-372C-4193-9944-2720FFAB89DC}" type="pres">
      <dgm:prSet presAssocID="{70EE105B-BDE4-44DC-B1FD-F1FB31B8CFC3}" presName="node" presStyleLbl="node1" presStyleIdx="2" presStyleCnt="6" custScaleX="22317" custScaleY="32803" custLinFactX="21312" custLinFactNeighborX="100000" custLinFactNeighborY="6761">
        <dgm:presLayoutVars>
          <dgm:bulletEnabled val="1"/>
        </dgm:presLayoutVars>
      </dgm:prSet>
      <dgm:spPr>
        <a:prstGeom prst="ellipse">
          <a:avLst/>
        </a:prstGeom>
      </dgm:spPr>
      <dgm:t>
        <a:bodyPr/>
        <a:lstStyle/>
        <a:p>
          <a:endParaRPr lang="bg-BG"/>
        </a:p>
      </dgm:t>
    </dgm:pt>
    <dgm:pt modelId="{57AA4A7A-E389-4F4B-8176-B5604D869D0B}" type="pres">
      <dgm:prSet presAssocID="{7C2C30DE-59DA-4D74-AC4C-03EA748938CB}" presName="sibTrans" presStyleCnt="0"/>
      <dgm:spPr/>
    </dgm:pt>
    <dgm:pt modelId="{57DC0DDE-A726-4A00-9F50-1F778FE1D875}" type="pres">
      <dgm:prSet presAssocID="{824FF29B-EA1D-4821-A639-DA502AE0FE25}" presName="node" presStyleLbl="node1" presStyleIdx="3" presStyleCnt="6" custScaleX="121704" custScaleY="13514" custLinFactNeighborX="-15328" custLinFactNeighborY="49517">
        <dgm:presLayoutVars>
          <dgm:bulletEnabled val="1"/>
        </dgm:presLayoutVars>
      </dgm:prSet>
      <dgm:spPr/>
      <dgm:t>
        <a:bodyPr/>
        <a:lstStyle/>
        <a:p>
          <a:endParaRPr lang="bg-BG"/>
        </a:p>
      </dgm:t>
    </dgm:pt>
    <dgm:pt modelId="{D6BCCFD8-317E-41D9-8121-B45CD98860FF}" type="pres">
      <dgm:prSet presAssocID="{AEF90E12-3089-434A-880E-CE058A5D4D90}" presName="sibTrans" presStyleCnt="0"/>
      <dgm:spPr/>
    </dgm:pt>
    <dgm:pt modelId="{52531F9B-5D28-4329-BBB9-AA495E702A88}" type="pres">
      <dgm:prSet presAssocID="{6055B1D5-701E-4594-BA28-2D8F9EF30774}" presName="node" presStyleLbl="node1" presStyleIdx="4" presStyleCnt="6" custScaleX="22349" custScaleY="35024" custLinFactNeighborX="1067" custLinFactNeighborY="-45788">
        <dgm:presLayoutVars>
          <dgm:bulletEnabled val="1"/>
        </dgm:presLayoutVars>
      </dgm:prSet>
      <dgm:spPr>
        <a:prstGeom prst="ellipse">
          <a:avLst/>
        </a:prstGeom>
      </dgm:spPr>
      <dgm:t>
        <a:bodyPr/>
        <a:lstStyle/>
        <a:p>
          <a:endParaRPr lang="bg-BG"/>
        </a:p>
      </dgm:t>
    </dgm:pt>
    <dgm:pt modelId="{3ADDAFC9-3844-4D28-924B-44893B7B10AD}" type="pres">
      <dgm:prSet presAssocID="{3054E827-7AC5-4024-9FD3-B019B5A503A0}" presName="sibTrans" presStyleCnt="0"/>
      <dgm:spPr/>
    </dgm:pt>
    <dgm:pt modelId="{60D9F0E1-5AB3-469D-AFDA-2D581EAA4CCC}" type="pres">
      <dgm:prSet presAssocID="{644E27A0-9F8E-465B-A700-5349ABC1C014}" presName="node" presStyleLbl="node1" presStyleIdx="5" presStyleCnt="6" custScaleX="23216" custScaleY="31051" custLinFactNeighborX="1150" custLinFactNeighborY="-44695">
        <dgm:presLayoutVars>
          <dgm:bulletEnabled val="1"/>
        </dgm:presLayoutVars>
      </dgm:prSet>
      <dgm:spPr/>
      <dgm:t>
        <a:bodyPr/>
        <a:lstStyle/>
        <a:p>
          <a:endParaRPr lang="bg-BG"/>
        </a:p>
      </dgm:t>
    </dgm:pt>
  </dgm:ptLst>
  <dgm:cxnLst>
    <dgm:cxn modelId="{749D1EF1-F58E-4ED9-9163-61CB339466E9}" type="presOf" srcId="{70EE105B-BDE4-44DC-B1FD-F1FB31B8CFC3}" destId="{8E71C547-372C-4193-9944-2720FFAB89DC}" srcOrd="0" destOrd="0" presId="urn:microsoft.com/office/officeart/2005/8/layout/default"/>
    <dgm:cxn modelId="{262F5150-B72E-47F6-891F-CF1CCE7D4CEA}" srcId="{3E62C2B6-42F7-42F0-8F56-FF5A2870F581}" destId="{1A13A598-30EB-428D-95F1-7C180C32BFD9}" srcOrd="0" destOrd="0" parTransId="{BAD55686-8818-4E0F-8E3A-FC1D4104B990}" sibTransId="{29D50687-DF0E-4545-83C6-5355903EC88C}"/>
    <dgm:cxn modelId="{2F3BC533-C241-47B5-9093-9021744C629A}" srcId="{3E62C2B6-42F7-42F0-8F56-FF5A2870F581}" destId="{6055B1D5-701E-4594-BA28-2D8F9EF30774}" srcOrd="4" destOrd="0" parTransId="{126029BC-FDC5-42D7-AE7C-4FCE1D9F2963}" sibTransId="{3054E827-7AC5-4024-9FD3-B019B5A503A0}"/>
    <dgm:cxn modelId="{16A4B358-C31A-4E5C-9FEE-0DABFD61C4AA}" srcId="{3E62C2B6-42F7-42F0-8F56-FF5A2870F581}" destId="{70EE105B-BDE4-44DC-B1FD-F1FB31B8CFC3}" srcOrd="2" destOrd="0" parTransId="{018CC8A9-A343-42EF-8892-78BCE06C5E7E}" sibTransId="{7C2C30DE-59DA-4D74-AC4C-03EA748938CB}"/>
    <dgm:cxn modelId="{D5C2A1EC-50E1-423A-B075-C7222DB570B8}" type="presOf" srcId="{824FF29B-EA1D-4821-A639-DA502AE0FE25}" destId="{57DC0DDE-A726-4A00-9F50-1F778FE1D875}" srcOrd="0" destOrd="0" presId="urn:microsoft.com/office/officeart/2005/8/layout/default"/>
    <dgm:cxn modelId="{77F1A446-5973-4333-980A-E50E29CBEB11}" srcId="{3E62C2B6-42F7-42F0-8F56-FF5A2870F581}" destId="{97A4F1F8-99A5-47B6-A255-CC67AA51917A}" srcOrd="1" destOrd="0" parTransId="{058E7908-2B08-4238-AAC4-CE335AF70CD2}" sibTransId="{0900691F-C66E-412E-B883-7AE110958AA0}"/>
    <dgm:cxn modelId="{B8772C33-BA04-49B4-9889-9CF52373300E}" type="presOf" srcId="{3E62C2B6-42F7-42F0-8F56-FF5A2870F581}" destId="{8E0B8AA4-50E9-4DDF-A44F-99A0E8854B7C}" srcOrd="0" destOrd="0" presId="urn:microsoft.com/office/officeart/2005/8/layout/default"/>
    <dgm:cxn modelId="{01AD6FEB-5440-4944-80AD-B8F8C10D6BEE}" srcId="{3E62C2B6-42F7-42F0-8F56-FF5A2870F581}" destId="{824FF29B-EA1D-4821-A639-DA502AE0FE25}" srcOrd="3" destOrd="0" parTransId="{11D9998A-FCE4-4D54-AF10-AB4A3BC580B3}" sibTransId="{AEF90E12-3089-434A-880E-CE058A5D4D90}"/>
    <dgm:cxn modelId="{CD52BEA2-8A5B-4D5B-8D37-BAEAC03DC342}" type="presOf" srcId="{644E27A0-9F8E-465B-A700-5349ABC1C014}" destId="{60D9F0E1-5AB3-469D-AFDA-2D581EAA4CCC}" srcOrd="0" destOrd="0" presId="urn:microsoft.com/office/officeart/2005/8/layout/default"/>
    <dgm:cxn modelId="{AB59AFEA-2369-4167-A969-2655CE7191CC}" type="presOf" srcId="{1A13A598-30EB-428D-95F1-7C180C32BFD9}" destId="{EC0593C8-0FCB-4CE9-9F96-BCD6DB5DF208}" srcOrd="0" destOrd="0" presId="urn:microsoft.com/office/officeart/2005/8/layout/default"/>
    <dgm:cxn modelId="{D6223F47-B27A-469F-A3E3-6DF16DE0FB44}" type="presOf" srcId="{6055B1D5-701E-4594-BA28-2D8F9EF30774}" destId="{52531F9B-5D28-4329-BBB9-AA495E702A88}" srcOrd="0" destOrd="0" presId="urn:microsoft.com/office/officeart/2005/8/layout/default"/>
    <dgm:cxn modelId="{297918D5-9ACE-4319-B82D-D5FC2B4898E3}" type="presOf" srcId="{97A4F1F8-99A5-47B6-A255-CC67AA51917A}" destId="{4372A13A-0D17-4AB3-AB95-25C896A719FF}" srcOrd="0" destOrd="0" presId="urn:microsoft.com/office/officeart/2005/8/layout/default"/>
    <dgm:cxn modelId="{5306F89C-3E01-455C-90AB-D9C32FBF7826}" srcId="{3E62C2B6-42F7-42F0-8F56-FF5A2870F581}" destId="{644E27A0-9F8E-465B-A700-5349ABC1C014}" srcOrd="5" destOrd="0" parTransId="{FB729B4E-7B8C-4103-A28F-09FA151A1F9E}" sibTransId="{D4FA819E-7BA6-4E8E-BAB6-6F5408A6F416}"/>
    <dgm:cxn modelId="{8FCD7676-62F7-4CF5-90E6-0C1C44C9B087}" type="presParOf" srcId="{8E0B8AA4-50E9-4DDF-A44F-99A0E8854B7C}" destId="{EC0593C8-0FCB-4CE9-9F96-BCD6DB5DF208}" srcOrd="0" destOrd="0" presId="urn:microsoft.com/office/officeart/2005/8/layout/default"/>
    <dgm:cxn modelId="{CA0906E3-489B-4137-B242-AFB77D9752FA}" type="presParOf" srcId="{8E0B8AA4-50E9-4DDF-A44F-99A0E8854B7C}" destId="{89616B24-E885-4DD0-87BC-B529FB0C7E5A}" srcOrd="1" destOrd="0" presId="urn:microsoft.com/office/officeart/2005/8/layout/default"/>
    <dgm:cxn modelId="{A50A2BDA-5E65-4AC7-A565-6F9E0E30D20D}" type="presParOf" srcId="{8E0B8AA4-50E9-4DDF-A44F-99A0E8854B7C}" destId="{4372A13A-0D17-4AB3-AB95-25C896A719FF}" srcOrd="2" destOrd="0" presId="urn:microsoft.com/office/officeart/2005/8/layout/default"/>
    <dgm:cxn modelId="{EAADB93D-45DF-4D8C-9FE7-72CEA75F5E6F}" type="presParOf" srcId="{8E0B8AA4-50E9-4DDF-A44F-99A0E8854B7C}" destId="{2868FD19-B6F1-4FBC-80B1-F1267F24320C}" srcOrd="3" destOrd="0" presId="urn:microsoft.com/office/officeart/2005/8/layout/default"/>
    <dgm:cxn modelId="{D6DD5CAE-E457-4F96-8EF5-67714A41010F}" type="presParOf" srcId="{8E0B8AA4-50E9-4DDF-A44F-99A0E8854B7C}" destId="{8E71C547-372C-4193-9944-2720FFAB89DC}" srcOrd="4" destOrd="0" presId="urn:microsoft.com/office/officeart/2005/8/layout/default"/>
    <dgm:cxn modelId="{9D1C391C-7819-49C2-BF04-C3DF8A0059D0}" type="presParOf" srcId="{8E0B8AA4-50E9-4DDF-A44F-99A0E8854B7C}" destId="{57AA4A7A-E389-4F4B-8176-B5604D869D0B}" srcOrd="5" destOrd="0" presId="urn:microsoft.com/office/officeart/2005/8/layout/default"/>
    <dgm:cxn modelId="{5917A5F5-3C34-45EE-AEB6-053544932159}" type="presParOf" srcId="{8E0B8AA4-50E9-4DDF-A44F-99A0E8854B7C}" destId="{57DC0DDE-A726-4A00-9F50-1F778FE1D875}" srcOrd="6" destOrd="0" presId="urn:microsoft.com/office/officeart/2005/8/layout/default"/>
    <dgm:cxn modelId="{569E9D33-3A79-4641-BD2A-E00F2FF20837}" type="presParOf" srcId="{8E0B8AA4-50E9-4DDF-A44F-99A0E8854B7C}" destId="{D6BCCFD8-317E-41D9-8121-B45CD98860FF}" srcOrd="7" destOrd="0" presId="urn:microsoft.com/office/officeart/2005/8/layout/default"/>
    <dgm:cxn modelId="{D4829669-ACD9-4BC2-836C-4231B84AE60C}" type="presParOf" srcId="{8E0B8AA4-50E9-4DDF-A44F-99A0E8854B7C}" destId="{52531F9B-5D28-4329-BBB9-AA495E702A88}" srcOrd="8" destOrd="0" presId="urn:microsoft.com/office/officeart/2005/8/layout/default"/>
    <dgm:cxn modelId="{6B81F7D9-E835-4760-909E-34ABB58A80F7}" type="presParOf" srcId="{8E0B8AA4-50E9-4DDF-A44F-99A0E8854B7C}" destId="{3ADDAFC9-3844-4D28-924B-44893B7B10AD}" srcOrd="9" destOrd="0" presId="urn:microsoft.com/office/officeart/2005/8/layout/default"/>
    <dgm:cxn modelId="{6D8FC8A0-9408-4DC2-A7A7-4CEDBC496920}" type="presParOf" srcId="{8E0B8AA4-50E9-4DDF-A44F-99A0E8854B7C}" destId="{60D9F0E1-5AB3-469D-AFDA-2D581EAA4CCC}" srcOrd="10"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CF390-5CF6-406F-82C1-F11774F1BADA}" type="datetimeFigureOut">
              <a:rPr lang="bg-BG" smtClean="0"/>
              <a:pPr/>
              <a:t>09.10.2018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9CF358A-1E02-4DE1-B748-DB378F1404E1}" type="slidenum">
              <a:rPr lang="bg-BG" smtClean="0"/>
              <a:pPr/>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CF390-5CF6-406F-82C1-F11774F1BADA}" type="datetimeFigureOut">
              <a:rPr lang="bg-BG" smtClean="0"/>
              <a:pPr/>
              <a:t>09.10.2018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F358A-1E02-4DE1-B748-DB378F1404E1}" type="slidenum">
              <a:rPr lang="bg-BG" smtClean="0"/>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472" y="3071810"/>
            <a:ext cx="8215370" cy="2714644"/>
          </a:xfrm>
          <a:blipFill>
            <a:blip r:embed="rId2"/>
            <a:tile tx="0" ty="0" sx="100000" sy="100000" flip="none" algn="tl"/>
          </a:blipFill>
          <a:ln>
            <a:solidFill>
              <a:schemeClr val="accent6">
                <a:lumMod val="20000"/>
                <a:lumOff val="80000"/>
              </a:schemeClr>
            </a:solidFill>
          </a:ln>
        </p:spPr>
        <p:txBody>
          <a:bodyPr>
            <a:noAutofit/>
          </a:bodyPr>
          <a:lstStyle/>
          <a:p>
            <a:pPr>
              <a:spcBef>
                <a:spcPts val="0"/>
              </a:spcBef>
            </a:pPr>
            <a:r>
              <a:rPr lang="bg-BG" sz="2800" b="1" dirty="0" smtClean="0">
                <a:solidFill>
                  <a:srgbClr val="C00000"/>
                </a:solidFill>
              </a:rPr>
              <a:t>Разработване на методически инструментариум за оценка на равнището на конкурентоспособност на земеделските стопанства – предложения и обсъждане</a:t>
            </a:r>
            <a:endParaRPr lang="en-US" sz="2800" b="1" dirty="0" smtClean="0">
              <a:solidFill>
                <a:srgbClr val="C00000"/>
              </a:solidFill>
            </a:endParaRPr>
          </a:p>
          <a:p>
            <a:pPr>
              <a:spcBef>
                <a:spcPts val="0"/>
              </a:spcBef>
            </a:pPr>
            <a:r>
              <a:rPr lang="bg-BG" sz="2400" b="1" dirty="0" smtClean="0">
                <a:solidFill>
                  <a:schemeClr val="tx2">
                    <a:lumMod val="75000"/>
                  </a:schemeClr>
                </a:solidFill>
              </a:rPr>
              <a:t>Автори: проф. д-р Н. Котева, проф. д-р Хр. Башев, </a:t>
            </a:r>
            <a:endParaRPr lang="en-US" sz="2400" b="1" dirty="0" smtClean="0">
              <a:solidFill>
                <a:schemeClr val="tx2">
                  <a:lumMod val="75000"/>
                </a:schemeClr>
              </a:solidFill>
            </a:endParaRPr>
          </a:p>
          <a:p>
            <a:pPr>
              <a:spcBef>
                <a:spcPts val="0"/>
              </a:spcBef>
            </a:pPr>
            <a:r>
              <a:rPr lang="bg-BG" sz="2400" b="1" dirty="0" smtClean="0">
                <a:solidFill>
                  <a:schemeClr val="tx2">
                    <a:lumMod val="75000"/>
                  </a:schemeClr>
                </a:solidFill>
              </a:rPr>
              <a:t>доц. д-р М. Анастасова- </a:t>
            </a:r>
            <a:r>
              <a:rPr lang="bg-BG" sz="2400" b="1" dirty="0" err="1" smtClean="0">
                <a:solidFill>
                  <a:schemeClr val="tx2">
                    <a:lumMod val="75000"/>
                  </a:schemeClr>
                </a:solidFill>
              </a:rPr>
              <a:t>Чопева</a:t>
            </a:r>
            <a:endParaRPr lang="bg-BG" sz="2400" b="1" dirty="0">
              <a:solidFill>
                <a:schemeClr val="tx2">
                  <a:lumMod val="75000"/>
                </a:schemeClr>
              </a:solidFill>
            </a:endParaRPr>
          </a:p>
        </p:txBody>
      </p:sp>
      <p:sp>
        <p:nvSpPr>
          <p:cNvPr id="4" name="Title 1"/>
          <p:cNvSpPr>
            <a:spLocks noGrp="1"/>
          </p:cNvSpPr>
          <p:nvPr>
            <p:ph type="ctrTitle"/>
          </p:nvPr>
        </p:nvSpPr>
        <p:spPr>
          <a:xfrm>
            <a:off x="685800" y="357167"/>
            <a:ext cx="7772400" cy="2857519"/>
          </a:xfrm>
          <a:solidFill>
            <a:schemeClr val="bg1"/>
          </a:solidFill>
        </p:spPr>
        <p:txBody>
          <a:bodyPr>
            <a:normAutofit fontScale="90000"/>
          </a:bodyPr>
          <a:lstStyle/>
          <a:p>
            <a:r>
              <a:rPr lang="en-US" sz="2800" b="1" dirty="0" smtClean="0">
                <a:solidFill>
                  <a:schemeClr val="tx2">
                    <a:lumMod val="75000"/>
                  </a:schemeClr>
                </a:solidFill>
              </a:rPr>
              <a:t>       </a:t>
            </a:r>
            <a:br>
              <a:rPr lang="en-US" sz="2800" b="1" dirty="0" smtClean="0">
                <a:solidFill>
                  <a:schemeClr val="tx2">
                    <a:lumMod val="75000"/>
                  </a:schemeClr>
                </a:solidFill>
              </a:rPr>
            </a:br>
            <a:r>
              <a:rPr lang="en-US" sz="2800" b="1" dirty="0" smtClean="0">
                <a:solidFill>
                  <a:schemeClr val="tx2">
                    <a:lumMod val="75000"/>
                  </a:schemeClr>
                </a:solidFill>
              </a:rPr>
              <a:t> </a:t>
            </a:r>
            <a:r>
              <a:rPr lang="bg-BG" sz="2800" b="1" dirty="0" smtClean="0">
                <a:solidFill>
                  <a:schemeClr val="tx2">
                    <a:lumMod val="75000"/>
                  </a:schemeClr>
                </a:solidFill>
              </a:rPr>
              <a:t/>
            </a:r>
            <a:br>
              <a:rPr lang="bg-BG" sz="2800" b="1" dirty="0" smtClean="0">
                <a:solidFill>
                  <a:schemeClr val="tx2">
                    <a:lumMod val="75000"/>
                  </a:schemeClr>
                </a:solidFill>
              </a:rPr>
            </a:br>
            <a:r>
              <a:rPr lang="bg-BG" sz="2800" b="1" dirty="0" smtClean="0">
                <a:solidFill>
                  <a:schemeClr val="tx2">
                    <a:lumMod val="75000"/>
                  </a:schemeClr>
                </a:solidFill>
              </a:rPr>
              <a:t/>
            </a:r>
            <a:br>
              <a:rPr lang="bg-BG" sz="2800" b="1" dirty="0" smtClean="0">
                <a:solidFill>
                  <a:schemeClr val="tx2">
                    <a:lumMod val="75000"/>
                  </a:schemeClr>
                </a:solidFill>
              </a:rPr>
            </a:br>
            <a:r>
              <a:rPr lang="bg-BG" sz="4000" b="1" dirty="0" smtClean="0">
                <a:solidFill>
                  <a:schemeClr val="tx2">
                    <a:lumMod val="75000"/>
                  </a:schemeClr>
                </a:solidFill>
              </a:rPr>
              <a:t>Иновационни модели за повишаване на конкурентоспособността на земеделските стопанства в България</a:t>
            </a:r>
            <a:r>
              <a:rPr lang="bg-BG" sz="3600" b="1" dirty="0" smtClean="0">
                <a:solidFill>
                  <a:schemeClr val="tx2">
                    <a:lumMod val="75000"/>
                  </a:schemeClr>
                </a:solidFill>
              </a:rPr>
              <a:t/>
            </a:r>
            <a:br>
              <a:rPr lang="bg-BG" sz="3600" b="1" dirty="0" smtClean="0">
                <a:solidFill>
                  <a:schemeClr val="tx2">
                    <a:lumMod val="75000"/>
                  </a:schemeClr>
                </a:solidFill>
              </a:rPr>
            </a:br>
            <a:r>
              <a:rPr lang="bg-BG" sz="2200" b="1" dirty="0" smtClean="0">
                <a:solidFill>
                  <a:schemeClr val="tx2">
                    <a:lumMod val="75000"/>
                  </a:schemeClr>
                </a:solidFill>
              </a:rPr>
              <a:t>срок: 18.12.2017-18.12.201</a:t>
            </a:r>
            <a:r>
              <a:rPr lang="en-US" sz="2200" b="1" dirty="0" smtClean="0">
                <a:solidFill>
                  <a:schemeClr val="tx2">
                    <a:lumMod val="75000"/>
                  </a:schemeClr>
                </a:solidFill>
              </a:rPr>
              <a:t>9</a:t>
            </a:r>
            <a:r>
              <a:rPr lang="bg-BG" sz="2800" b="1" dirty="0" smtClean="0">
                <a:solidFill>
                  <a:schemeClr val="tx2">
                    <a:lumMod val="75000"/>
                  </a:schemeClr>
                </a:solidFill>
              </a:rPr>
              <a:t/>
            </a:r>
            <a:br>
              <a:rPr lang="bg-BG" sz="2800" b="1" dirty="0" smtClean="0">
                <a:solidFill>
                  <a:schemeClr val="tx2">
                    <a:lumMod val="75000"/>
                  </a:schemeClr>
                </a:solidFill>
              </a:rPr>
            </a:br>
            <a:r>
              <a:rPr lang="bg-BG" sz="2800" b="1" dirty="0" smtClean="0">
                <a:solidFill>
                  <a:schemeClr val="tx2">
                    <a:lumMod val="75000"/>
                  </a:schemeClr>
                </a:solidFill>
              </a:rPr>
              <a:t>	</a:t>
            </a:r>
            <a:br>
              <a:rPr lang="bg-BG" sz="2800" b="1" dirty="0" smtClean="0">
                <a:solidFill>
                  <a:schemeClr val="tx2">
                    <a:lumMod val="75000"/>
                  </a:schemeClr>
                </a:solidFill>
              </a:rPr>
            </a:br>
            <a:r>
              <a:rPr lang="bg-BG" sz="2800" b="1" dirty="0" smtClean="0">
                <a:solidFill>
                  <a:schemeClr val="tx2">
                    <a:lumMod val="75000"/>
                  </a:schemeClr>
                </a:solidFill>
              </a:rPr>
              <a:t> </a:t>
            </a:r>
            <a:endParaRPr lang="bg-BG" sz="2800" b="1" dirty="0">
              <a:solidFill>
                <a:schemeClr val="tx2">
                  <a:lumMod val="75000"/>
                </a:schemeClr>
              </a:solidFill>
            </a:endParaRPr>
          </a:p>
        </p:txBody>
      </p:sp>
      <p:pic>
        <p:nvPicPr>
          <p:cNvPr id="5" name="Picture 4"/>
          <p:cNvPicPr/>
          <p:nvPr/>
        </p:nvPicPr>
        <p:blipFill>
          <a:blip r:embed="rId3" cstate="print"/>
          <a:srcRect/>
          <a:stretch>
            <a:fillRect/>
          </a:stretch>
        </p:blipFill>
        <p:spPr bwMode="auto">
          <a:xfrm>
            <a:off x="1428728" y="214290"/>
            <a:ext cx="1619250" cy="714380"/>
          </a:xfrm>
          <a:prstGeom prst="rect">
            <a:avLst/>
          </a:prstGeom>
          <a:noFill/>
          <a:ln w="9525">
            <a:noFill/>
            <a:miter lim="800000"/>
            <a:headEnd/>
            <a:tailEnd/>
          </a:ln>
        </p:spPr>
      </p:pic>
      <p:pic>
        <p:nvPicPr>
          <p:cNvPr id="6" name="Picture 5" descr="logo-au-plovdiv-novo-2.png"/>
          <p:cNvPicPr/>
          <p:nvPr/>
        </p:nvPicPr>
        <p:blipFill>
          <a:blip r:embed="rId4" cstate="print"/>
          <a:stretch>
            <a:fillRect/>
          </a:stretch>
        </p:blipFill>
        <p:spPr>
          <a:xfrm>
            <a:off x="3571868" y="214290"/>
            <a:ext cx="1762125" cy="785818"/>
          </a:xfrm>
          <a:prstGeom prst="rect">
            <a:avLst/>
          </a:prstGeom>
        </p:spPr>
      </p:pic>
      <p:pic>
        <p:nvPicPr>
          <p:cNvPr id="7" name="Picture 6" descr="myNBU.png"/>
          <p:cNvPicPr/>
          <p:nvPr/>
        </p:nvPicPr>
        <p:blipFill>
          <a:blip r:embed="rId5" cstate="print"/>
          <a:stretch>
            <a:fillRect/>
          </a:stretch>
        </p:blipFill>
        <p:spPr>
          <a:xfrm>
            <a:off x="6072198" y="214290"/>
            <a:ext cx="1743075" cy="819150"/>
          </a:xfrm>
          <a:prstGeom prst="rect">
            <a:avLst/>
          </a:prstGeom>
        </p:spPr>
      </p:pic>
      <p:pic>
        <p:nvPicPr>
          <p:cNvPr id="8" name="Picture 7"/>
          <p:cNvPicPr/>
          <p:nvPr/>
        </p:nvPicPr>
        <p:blipFill>
          <a:blip r:embed="rId6" cstate="print"/>
          <a:srcRect/>
          <a:stretch>
            <a:fillRect/>
          </a:stretch>
        </p:blipFill>
        <p:spPr bwMode="auto">
          <a:xfrm>
            <a:off x="1285852" y="6357958"/>
            <a:ext cx="1428760" cy="357190"/>
          </a:xfrm>
          <a:prstGeom prst="rect">
            <a:avLst/>
          </a:prstGeom>
          <a:noFill/>
          <a:ln w="9525">
            <a:noFill/>
            <a:miter lim="800000"/>
            <a:headEnd/>
            <a:tailEnd/>
          </a:ln>
        </p:spPr>
      </p:pic>
      <p:pic>
        <p:nvPicPr>
          <p:cNvPr id="9" name="Picture 8" descr="fni_tansparent.png"/>
          <p:cNvPicPr>
            <a:picLocks noChangeAspect="1"/>
          </p:cNvPicPr>
          <p:nvPr/>
        </p:nvPicPr>
        <p:blipFill>
          <a:blip r:embed="rId7" cstate="print"/>
          <a:stretch>
            <a:fillRect/>
          </a:stretch>
        </p:blipFill>
        <p:spPr>
          <a:xfrm>
            <a:off x="5786446" y="6357934"/>
            <a:ext cx="1928826" cy="500066"/>
          </a:xfrm>
          <a:prstGeom prst="rect">
            <a:avLst/>
          </a:prstGeom>
        </p:spPr>
      </p:pic>
      <p:sp>
        <p:nvSpPr>
          <p:cNvPr id="10" name="TextBox 9"/>
          <p:cNvSpPr txBox="1"/>
          <p:nvPr/>
        </p:nvSpPr>
        <p:spPr>
          <a:xfrm>
            <a:off x="214282" y="5786454"/>
            <a:ext cx="8786874" cy="928694"/>
          </a:xfrm>
          <a:prstGeom prst="rect">
            <a:avLst/>
          </a:prstGeom>
          <a:noFill/>
        </p:spPr>
        <p:txBody>
          <a:bodyPr wrap="square" rtlCol="0">
            <a:spAutoFit/>
          </a:bodyPr>
          <a:lstStyle/>
          <a:p>
            <a:pPr lvl="0" indent="450850" algn="ctr" fontAlgn="base">
              <a:spcBef>
                <a:spcPct val="0"/>
              </a:spcBef>
              <a:spcAft>
                <a:spcPct val="0"/>
              </a:spcAft>
            </a:pPr>
            <a:r>
              <a:rPr lang="bg-BG" b="1" dirty="0">
                <a:solidFill>
                  <a:schemeClr val="tx2">
                    <a:lumMod val="75000"/>
                  </a:schemeClr>
                </a:solidFill>
                <a:ea typeface="Calibri" pitchFamily="34" charset="0"/>
                <a:cs typeface="Arial" pitchFamily="34" charset="0"/>
              </a:rPr>
              <a:t>Проект „Иновационни модели за повишаване на конкурентоспособността на земеделските стопанства в България” се  финансира от ФНИ,</a:t>
            </a:r>
            <a:r>
              <a:rPr lang="en-US" b="1" dirty="0">
                <a:solidFill>
                  <a:schemeClr val="tx2">
                    <a:lumMod val="75000"/>
                  </a:schemeClr>
                </a:solidFill>
                <a:ea typeface="Calibri" pitchFamily="34" charset="0"/>
                <a:cs typeface="Arial" pitchFamily="34" charset="0"/>
              </a:rPr>
              <a:t> </a:t>
            </a:r>
            <a:r>
              <a:rPr lang="bg-BG" b="1" dirty="0">
                <a:solidFill>
                  <a:schemeClr val="tx2">
                    <a:lumMod val="75000"/>
                  </a:schemeClr>
                </a:solidFill>
              </a:rPr>
              <a:t>договор №ДН 15/11 от 18.12.2017 г.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dirty="0"/>
          </a:p>
        </p:txBody>
      </p:sp>
      <p:sp>
        <p:nvSpPr>
          <p:cNvPr id="3" name="Content Placeholder 2"/>
          <p:cNvSpPr>
            <a:spLocks noGrp="1"/>
          </p:cNvSpPr>
          <p:nvPr>
            <p:ph idx="1"/>
          </p:nvPr>
        </p:nvSpPr>
        <p:spPr>
          <a:xfrm>
            <a:off x="214282" y="1428736"/>
            <a:ext cx="8572560" cy="5214974"/>
          </a:xfrm>
        </p:spPr>
        <p:txBody>
          <a:bodyPr>
            <a:normAutofit/>
          </a:bodyPr>
          <a:lstStyle/>
          <a:p>
            <a:r>
              <a:rPr lang="bg-BG" sz="2000" b="1" u="sng" dirty="0" smtClean="0">
                <a:solidFill>
                  <a:srgbClr val="C00000"/>
                </a:solidFill>
              </a:rPr>
              <a:t>Избор на показатели: </a:t>
            </a:r>
            <a:r>
              <a:rPr lang="bg-BG" sz="2000" b="1" dirty="0" smtClean="0">
                <a:solidFill>
                  <a:schemeClr val="tx2">
                    <a:lumMod val="75000"/>
                  </a:schemeClr>
                </a:solidFill>
              </a:rPr>
              <a:t>адаптивност и устойчивост</a:t>
            </a:r>
          </a:p>
          <a:p>
            <a:r>
              <a:rPr lang="bg-BG" sz="2000" b="1" dirty="0" smtClean="0">
                <a:solidFill>
                  <a:srgbClr val="C00000"/>
                </a:solidFill>
              </a:rPr>
              <a:t>Съществува взаимозависимост между двата критерия </a:t>
            </a:r>
            <a:r>
              <a:rPr lang="bg-BG" sz="2000" b="1" dirty="0" smtClean="0">
                <a:solidFill>
                  <a:schemeClr val="tx2">
                    <a:lumMod val="75000"/>
                  </a:schemeClr>
                </a:solidFill>
              </a:rPr>
              <a:t>- </a:t>
            </a:r>
            <a:r>
              <a:rPr lang="bg-BG" sz="2000" dirty="0" smtClean="0">
                <a:solidFill>
                  <a:schemeClr val="tx2">
                    <a:lumMod val="75000"/>
                  </a:schemeClr>
                </a:solidFill>
              </a:rPr>
              <a:t>статистически може да се докаже с метода на </a:t>
            </a:r>
            <a:r>
              <a:rPr lang="bg-BG" sz="2000" dirty="0" err="1" smtClean="0">
                <a:solidFill>
                  <a:schemeClr val="tx2">
                    <a:lumMod val="75000"/>
                  </a:schemeClr>
                </a:solidFill>
              </a:rPr>
              <a:t>Пирсън</a:t>
            </a:r>
            <a:r>
              <a:rPr lang="bg-BG" sz="2000" dirty="0" smtClean="0">
                <a:solidFill>
                  <a:schemeClr val="tx2">
                    <a:lumMod val="75000"/>
                  </a:schemeClr>
                </a:solidFill>
              </a:rPr>
              <a:t> за проверка на непараметрични хипотези;</a:t>
            </a:r>
          </a:p>
          <a:p>
            <a:r>
              <a:rPr lang="bg-BG" sz="2000" b="1" dirty="0" smtClean="0">
                <a:solidFill>
                  <a:srgbClr val="C00000"/>
                </a:solidFill>
              </a:rPr>
              <a:t>Общ измерител – </a:t>
            </a:r>
            <a:r>
              <a:rPr lang="bg-BG" sz="2000" dirty="0" smtClean="0">
                <a:solidFill>
                  <a:schemeClr val="tx2">
                    <a:lumMod val="75000"/>
                  </a:schemeClr>
                </a:solidFill>
              </a:rPr>
              <a:t>потенциала на стопанствата, измерен чрез икономическия размер (промяната) </a:t>
            </a:r>
          </a:p>
          <a:p>
            <a:pPr>
              <a:buNone/>
            </a:pPr>
            <a:r>
              <a:rPr lang="bg-BG" sz="2000" b="1" dirty="0" err="1" smtClean="0">
                <a:solidFill>
                  <a:srgbClr val="C00000"/>
                </a:solidFill>
              </a:rPr>
              <a:t>Рангова</a:t>
            </a:r>
            <a:r>
              <a:rPr lang="bg-BG" sz="2000" b="1" dirty="0" smtClean="0">
                <a:solidFill>
                  <a:srgbClr val="C00000"/>
                </a:solidFill>
              </a:rPr>
              <a:t> скала на равнището на устойчивост и адаптивност на ЗС</a:t>
            </a:r>
          </a:p>
          <a:p>
            <a:pPr>
              <a:buNone/>
            </a:pPr>
            <a:r>
              <a:rPr lang="bg-BG" b="1" dirty="0" smtClean="0">
                <a:solidFill>
                  <a:schemeClr val="tx2">
                    <a:lumMod val="75000"/>
                  </a:schemeClr>
                </a:solidFill>
              </a:rPr>
              <a:t> </a:t>
            </a:r>
            <a:endParaRPr lang="bg-BG" dirty="0">
              <a:solidFill>
                <a:schemeClr val="tx2">
                  <a:lumMod val="75000"/>
                </a:schemeClr>
              </a:solidFill>
            </a:endParaRPr>
          </a:p>
        </p:txBody>
      </p:sp>
      <p:graphicFrame>
        <p:nvGraphicFramePr>
          <p:cNvPr id="4" name="Table 3"/>
          <p:cNvGraphicFramePr>
            <a:graphicFrameLocks noGrp="1"/>
          </p:cNvGraphicFramePr>
          <p:nvPr/>
        </p:nvGraphicFramePr>
        <p:xfrm>
          <a:off x="500034" y="3786190"/>
          <a:ext cx="7929618" cy="2857520"/>
        </p:xfrm>
        <a:graphic>
          <a:graphicData uri="http://schemas.openxmlformats.org/drawingml/2006/table">
            <a:tbl>
              <a:tblPr firstRow="1" bandRow="1">
                <a:tableStyleId>{5C22544A-7EE6-4342-B048-85BDC9FD1C3A}</a:tableStyleId>
              </a:tblPr>
              <a:tblGrid>
                <a:gridCol w="2643206"/>
                <a:gridCol w="857256"/>
                <a:gridCol w="4429156"/>
              </a:tblGrid>
              <a:tr h="534425">
                <a:tc>
                  <a:txBody>
                    <a:bodyPr/>
                    <a:lstStyle/>
                    <a:p>
                      <a:pPr algn="ctr">
                        <a:lnSpc>
                          <a:spcPts val="1200"/>
                        </a:lnSpc>
                        <a:spcAft>
                          <a:spcPts val="0"/>
                        </a:spcAft>
                      </a:pPr>
                      <a:endParaRPr lang="bg-BG" sz="1400" b="1" dirty="0" smtClean="0">
                        <a:latin typeface="Times New Roman"/>
                        <a:ea typeface="Times New Roman"/>
                      </a:endParaRPr>
                    </a:p>
                    <a:p>
                      <a:pPr algn="ctr">
                        <a:lnSpc>
                          <a:spcPts val="1200"/>
                        </a:lnSpc>
                        <a:spcAft>
                          <a:spcPts val="0"/>
                        </a:spcAft>
                      </a:pPr>
                      <a:r>
                        <a:rPr lang="bg-BG" sz="1400" b="1" dirty="0" smtClean="0">
                          <a:latin typeface="Times New Roman"/>
                          <a:ea typeface="Times New Roman"/>
                        </a:rPr>
                        <a:t>Равнище </a:t>
                      </a:r>
                      <a:r>
                        <a:rPr lang="bg-BG" sz="1400" b="1" dirty="0">
                          <a:latin typeface="Times New Roman"/>
                          <a:ea typeface="Times New Roman"/>
                        </a:rPr>
                        <a:t>на устойчивост и  адаптивност на ЗС</a:t>
                      </a:r>
                      <a:endParaRPr lang="bg-BG" sz="1400" dirty="0">
                        <a:latin typeface="Times New Roman"/>
                        <a:ea typeface="Times New Roman"/>
                      </a:endParaRPr>
                    </a:p>
                  </a:txBody>
                  <a:tcPr marL="68580" marR="68580" marT="0" marB="0"/>
                </a:tc>
                <a:tc>
                  <a:txBody>
                    <a:bodyPr/>
                    <a:lstStyle/>
                    <a:p>
                      <a:pPr algn="ctr">
                        <a:lnSpc>
                          <a:spcPts val="1200"/>
                        </a:lnSpc>
                        <a:spcAft>
                          <a:spcPts val="0"/>
                        </a:spcAft>
                      </a:pPr>
                      <a:endParaRPr lang="bg-BG" sz="1400" dirty="0">
                        <a:latin typeface="Times New Roman"/>
                        <a:ea typeface="Times New Roman"/>
                      </a:endParaRPr>
                    </a:p>
                    <a:p>
                      <a:pPr algn="ctr">
                        <a:lnSpc>
                          <a:spcPts val="1200"/>
                        </a:lnSpc>
                        <a:spcAft>
                          <a:spcPts val="0"/>
                        </a:spcAft>
                      </a:pPr>
                      <a:r>
                        <a:rPr lang="bg-BG" sz="1400" b="1" dirty="0" err="1">
                          <a:latin typeface="Times New Roman"/>
                          <a:ea typeface="Times New Roman"/>
                        </a:rPr>
                        <a:t>Рангова</a:t>
                      </a:r>
                      <a:r>
                        <a:rPr lang="bg-BG" sz="1400" b="1" dirty="0">
                          <a:latin typeface="Times New Roman"/>
                          <a:ea typeface="Times New Roman"/>
                        </a:rPr>
                        <a:t> оценка</a:t>
                      </a:r>
                      <a:endParaRPr lang="bg-BG" sz="1400" dirty="0">
                        <a:latin typeface="Times New Roman"/>
                        <a:ea typeface="Times New Roman"/>
                      </a:endParaRPr>
                    </a:p>
                  </a:txBody>
                  <a:tcPr marL="68580" marR="68580" marT="0" marB="0"/>
                </a:tc>
                <a:tc>
                  <a:txBody>
                    <a:bodyPr/>
                    <a:lstStyle/>
                    <a:p>
                      <a:pPr algn="ctr">
                        <a:lnSpc>
                          <a:spcPts val="1200"/>
                        </a:lnSpc>
                        <a:spcAft>
                          <a:spcPts val="0"/>
                        </a:spcAft>
                      </a:pPr>
                      <a:endParaRPr lang="bg-BG" sz="1400" b="1" dirty="0" smtClean="0">
                        <a:latin typeface="Times New Roman"/>
                        <a:ea typeface="Times New Roman"/>
                      </a:endParaRPr>
                    </a:p>
                    <a:p>
                      <a:pPr algn="ctr">
                        <a:lnSpc>
                          <a:spcPts val="1200"/>
                        </a:lnSpc>
                        <a:spcAft>
                          <a:spcPts val="0"/>
                        </a:spcAft>
                      </a:pPr>
                      <a:r>
                        <a:rPr lang="bg-BG" sz="1400" b="1" dirty="0" smtClean="0">
                          <a:latin typeface="Times New Roman"/>
                          <a:ea typeface="Times New Roman"/>
                        </a:rPr>
                        <a:t>Абсолютна </a:t>
                      </a:r>
                      <a:r>
                        <a:rPr lang="bg-BG" sz="1400" b="1" dirty="0">
                          <a:latin typeface="Times New Roman"/>
                          <a:ea typeface="Times New Roman"/>
                        </a:rPr>
                        <a:t>разлика в номера на класа през 2012 </a:t>
                      </a:r>
                      <a:r>
                        <a:rPr lang="bg-BG" sz="1400" b="1" dirty="0" smtClean="0">
                          <a:latin typeface="Times New Roman"/>
                          <a:ea typeface="Times New Roman"/>
                        </a:rPr>
                        <a:t>спрямо </a:t>
                      </a:r>
                      <a:r>
                        <a:rPr lang="bg-BG" sz="1400" b="1" dirty="0">
                          <a:latin typeface="Times New Roman"/>
                          <a:ea typeface="Times New Roman"/>
                        </a:rPr>
                        <a:t>2007г.</a:t>
                      </a:r>
                      <a:endParaRPr lang="bg-BG" sz="1400" dirty="0">
                        <a:latin typeface="Times New Roman"/>
                        <a:ea typeface="Times New Roman"/>
                      </a:endParaRPr>
                    </a:p>
                  </a:txBody>
                  <a:tcPr marL="68580" marR="68580" marT="0" marB="0"/>
                </a:tc>
              </a:tr>
              <a:tr h="492482">
                <a:tc>
                  <a:txBody>
                    <a:bodyPr/>
                    <a:lstStyle/>
                    <a:p>
                      <a:pPr>
                        <a:lnSpc>
                          <a:spcPts val="1200"/>
                        </a:lnSpc>
                        <a:spcAft>
                          <a:spcPts val="0"/>
                        </a:spcAft>
                      </a:pPr>
                      <a:endParaRPr lang="bg-BG" sz="1400" dirty="0">
                        <a:latin typeface="Times New Roman"/>
                        <a:ea typeface="Times New Roman"/>
                      </a:endParaRPr>
                    </a:p>
                    <a:p>
                      <a:pPr>
                        <a:lnSpc>
                          <a:spcPts val="1200"/>
                        </a:lnSpc>
                        <a:spcAft>
                          <a:spcPts val="0"/>
                        </a:spcAft>
                      </a:pPr>
                      <a:r>
                        <a:rPr lang="bg-BG" sz="1400" b="1" dirty="0">
                          <a:latin typeface="Times New Roman"/>
                          <a:ea typeface="Times New Roman"/>
                        </a:rPr>
                        <a:t>Неустойчиви и неадаптивни</a:t>
                      </a:r>
                      <a:endParaRPr lang="bg-BG" sz="1400" dirty="0">
                        <a:latin typeface="Times New Roman"/>
                        <a:ea typeface="Times New Roman"/>
                      </a:endParaRPr>
                    </a:p>
                  </a:txBody>
                  <a:tcPr marL="68580" marR="68580" marT="0" marB="0"/>
                </a:tc>
                <a:tc>
                  <a:txBody>
                    <a:bodyPr/>
                    <a:lstStyle/>
                    <a:p>
                      <a:pPr algn="ctr">
                        <a:spcAft>
                          <a:spcPts val="0"/>
                        </a:spcAft>
                      </a:pPr>
                      <a:r>
                        <a:rPr lang="bg-BG" sz="1400">
                          <a:latin typeface="Times New Roman"/>
                          <a:ea typeface="Times New Roman"/>
                        </a:rPr>
                        <a:t>1</a:t>
                      </a:r>
                    </a:p>
                  </a:txBody>
                  <a:tcPr marL="68580" marR="68580" marT="0" marB="0" anchor="b"/>
                </a:tc>
                <a:tc>
                  <a:txBody>
                    <a:bodyPr/>
                    <a:lstStyle/>
                    <a:p>
                      <a:pPr>
                        <a:lnSpc>
                          <a:spcPts val="1200"/>
                        </a:lnSpc>
                        <a:spcAft>
                          <a:spcPts val="0"/>
                        </a:spcAft>
                      </a:pPr>
                      <a:endParaRPr lang="bg-BG" sz="1400" dirty="0">
                        <a:latin typeface="Times New Roman"/>
                        <a:ea typeface="Times New Roman"/>
                      </a:endParaRPr>
                    </a:p>
                    <a:p>
                      <a:pPr>
                        <a:lnSpc>
                          <a:spcPts val="1200"/>
                        </a:lnSpc>
                        <a:spcAft>
                          <a:spcPts val="0"/>
                        </a:spcAft>
                      </a:pPr>
                      <a:r>
                        <a:rPr lang="bg-BG" sz="1400" dirty="0">
                          <a:latin typeface="Times New Roman"/>
                          <a:ea typeface="Times New Roman"/>
                        </a:rPr>
                        <a:t>(&lt; 0)  Стопанството е преминало от по-висок в по-нисък клас </a:t>
                      </a:r>
                    </a:p>
                  </a:txBody>
                  <a:tcPr marL="68580" marR="68580" marT="0" marB="0"/>
                </a:tc>
              </a:tr>
              <a:tr h="684059">
                <a:tc>
                  <a:txBody>
                    <a:bodyPr/>
                    <a:lstStyle/>
                    <a:p>
                      <a:pPr>
                        <a:spcAft>
                          <a:spcPts val="0"/>
                        </a:spcAft>
                      </a:pPr>
                      <a:endParaRPr lang="bg-BG" sz="1400">
                        <a:latin typeface="Times New Roman"/>
                        <a:ea typeface="Times New Roman"/>
                      </a:endParaRPr>
                    </a:p>
                    <a:p>
                      <a:pPr>
                        <a:spcAft>
                          <a:spcPts val="0"/>
                        </a:spcAft>
                      </a:pPr>
                      <a:r>
                        <a:rPr lang="bg-BG" sz="1400" b="1">
                          <a:latin typeface="Times New Roman"/>
                          <a:ea typeface="Times New Roman"/>
                        </a:rPr>
                        <a:t>Ниско  равнище на устойчивост и адаптивност</a:t>
                      </a:r>
                      <a:endParaRPr lang="bg-BG" sz="1400">
                        <a:latin typeface="Times New Roman"/>
                        <a:ea typeface="Times New Roman"/>
                      </a:endParaRPr>
                    </a:p>
                  </a:txBody>
                  <a:tcPr marL="68580" marR="68580" marT="0" marB="0" anchor="b"/>
                </a:tc>
                <a:tc>
                  <a:txBody>
                    <a:bodyPr/>
                    <a:lstStyle/>
                    <a:p>
                      <a:pPr algn="ctr">
                        <a:spcAft>
                          <a:spcPts val="0"/>
                        </a:spcAft>
                      </a:pPr>
                      <a:r>
                        <a:rPr lang="bg-BG" sz="1400">
                          <a:latin typeface="Times New Roman"/>
                          <a:ea typeface="Times New Roman"/>
                        </a:rPr>
                        <a:t>2</a:t>
                      </a:r>
                    </a:p>
                  </a:txBody>
                  <a:tcPr marL="68580" marR="68580" marT="0" marB="0" anchor="b"/>
                </a:tc>
                <a:tc>
                  <a:txBody>
                    <a:bodyPr/>
                    <a:lstStyle/>
                    <a:p>
                      <a:pPr>
                        <a:lnSpc>
                          <a:spcPts val="1200"/>
                        </a:lnSpc>
                        <a:spcAft>
                          <a:spcPts val="0"/>
                        </a:spcAft>
                      </a:pPr>
                      <a:endParaRPr lang="bg-BG" sz="1400" dirty="0">
                        <a:latin typeface="Times New Roman"/>
                        <a:ea typeface="Times New Roman"/>
                      </a:endParaRPr>
                    </a:p>
                    <a:p>
                      <a:pPr>
                        <a:lnSpc>
                          <a:spcPts val="1200"/>
                        </a:lnSpc>
                        <a:spcAft>
                          <a:spcPts val="0"/>
                        </a:spcAft>
                      </a:pPr>
                      <a:r>
                        <a:rPr lang="bg-BG" sz="1400" dirty="0">
                          <a:latin typeface="Times New Roman"/>
                          <a:ea typeface="Times New Roman"/>
                        </a:rPr>
                        <a:t>(= 0)  Стопанството остава в същият клас </a:t>
                      </a:r>
                    </a:p>
                  </a:txBody>
                  <a:tcPr marL="68580" marR="68580" marT="0" marB="0"/>
                </a:tc>
              </a:tr>
              <a:tr h="573277">
                <a:tc>
                  <a:txBody>
                    <a:bodyPr/>
                    <a:lstStyle/>
                    <a:p>
                      <a:pPr>
                        <a:spcAft>
                          <a:spcPts val="0"/>
                        </a:spcAft>
                      </a:pPr>
                      <a:r>
                        <a:rPr lang="bg-BG" sz="1400" b="1">
                          <a:latin typeface="Times New Roman"/>
                          <a:ea typeface="Times New Roman"/>
                        </a:rPr>
                        <a:t>Средно рванище на устойчивост и адаптивност</a:t>
                      </a:r>
                      <a:endParaRPr lang="bg-BG" sz="1400">
                        <a:latin typeface="Times New Roman"/>
                        <a:ea typeface="Times New Roman"/>
                      </a:endParaRPr>
                    </a:p>
                  </a:txBody>
                  <a:tcPr marL="68580" marR="68580" marT="0" marB="0" anchor="b"/>
                </a:tc>
                <a:tc>
                  <a:txBody>
                    <a:bodyPr/>
                    <a:lstStyle/>
                    <a:p>
                      <a:pPr algn="ctr">
                        <a:spcAft>
                          <a:spcPts val="0"/>
                        </a:spcAft>
                      </a:pPr>
                      <a:r>
                        <a:rPr lang="bg-BG" sz="1400">
                          <a:latin typeface="Times New Roman"/>
                          <a:ea typeface="Times New Roman"/>
                        </a:rPr>
                        <a:t>3</a:t>
                      </a:r>
                    </a:p>
                  </a:txBody>
                  <a:tcPr marL="68580" marR="68580" marT="0" marB="0" anchor="b"/>
                </a:tc>
                <a:tc>
                  <a:txBody>
                    <a:bodyPr/>
                    <a:lstStyle/>
                    <a:p>
                      <a:pPr>
                        <a:lnSpc>
                          <a:spcPts val="1200"/>
                        </a:lnSpc>
                        <a:spcAft>
                          <a:spcPts val="0"/>
                        </a:spcAft>
                      </a:pPr>
                      <a:endParaRPr lang="bg-BG" sz="1400" dirty="0">
                        <a:latin typeface="Times New Roman"/>
                        <a:ea typeface="Times New Roman"/>
                      </a:endParaRPr>
                    </a:p>
                    <a:p>
                      <a:pPr>
                        <a:lnSpc>
                          <a:spcPts val="1200"/>
                        </a:lnSpc>
                        <a:spcAft>
                          <a:spcPts val="0"/>
                        </a:spcAft>
                      </a:pPr>
                      <a:r>
                        <a:rPr lang="bg-BG" sz="1400" dirty="0">
                          <a:latin typeface="Times New Roman"/>
                          <a:ea typeface="Times New Roman"/>
                        </a:rPr>
                        <a:t>(≤ 3 &gt; 0) Стопанството е преминало от по-нисък в по-висок клас (с 1 , 2 или 3 номера в по-висок клас)</a:t>
                      </a:r>
                    </a:p>
                  </a:txBody>
                  <a:tcPr marL="68580" marR="68580" marT="0" marB="0"/>
                </a:tc>
              </a:tr>
              <a:tr h="573277">
                <a:tc>
                  <a:txBody>
                    <a:bodyPr/>
                    <a:lstStyle/>
                    <a:p>
                      <a:pPr>
                        <a:spcAft>
                          <a:spcPts val="0"/>
                        </a:spcAft>
                      </a:pPr>
                      <a:r>
                        <a:rPr lang="bg-BG" sz="1400" b="1">
                          <a:latin typeface="Times New Roman"/>
                          <a:ea typeface="Times New Roman"/>
                        </a:rPr>
                        <a:t>Високо равнище на устойчивост и адаптивност</a:t>
                      </a:r>
                      <a:endParaRPr lang="bg-BG" sz="1400">
                        <a:latin typeface="Times New Roman"/>
                        <a:ea typeface="Times New Roman"/>
                      </a:endParaRPr>
                    </a:p>
                  </a:txBody>
                  <a:tcPr marL="68580" marR="68580" marT="0" marB="0" anchor="b"/>
                </a:tc>
                <a:tc>
                  <a:txBody>
                    <a:bodyPr/>
                    <a:lstStyle/>
                    <a:p>
                      <a:pPr algn="ctr">
                        <a:spcAft>
                          <a:spcPts val="0"/>
                        </a:spcAft>
                      </a:pPr>
                      <a:r>
                        <a:rPr lang="bg-BG" sz="1400">
                          <a:latin typeface="Times New Roman"/>
                          <a:ea typeface="Times New Roman"/>
                        </a:rPr>
                        <a:t>4</a:t>
                      </a:r>
                    </a:p>
                  </a:txBody>
                  <a:tcPr marL="68580" marR="68580" marT="0" marB="0" anchor="b"/>
                </a:tc>
                <a:tc>
                  <a:txBody>
                    <a:bodyPr/>
                    <a:lstStyle/>
                    <a:p>
                      <a:pPr>
                        <a:lnSpc>
                          <a:spcPts val="1200"/>
                        </a:lnSpc>
                        <a:spcAft>
                          <a:spcPts val="0"/>
                        </a:spcAft>
                      </a:pPr>
                      <a:endParaRPr lang="bg-BG" sz="1400" dirty="0">
                        <a:latin typeface="Times New Roman"/>
                        <a:ea typeface="Times New Roman"/>
                      </a:endParaRPr>
                    </a:p>
                    <a:p>
                      <a:pPr>
                        <a:lnSpc>
                          <a:spcPts val="1200"/>
                        </a:lnSpc>
                        <a:spcAft>
                          <a:spcPts val="0"/>
                        </a:spcAft>
                      </a:pPr>
                      <a:r>
                        <a:rPr lang="bg-BG" sz="1400" dirty="0">
                          <a:latin typeface="Times New Roman"/>
                          <a:ea typeface="Times New Roman"/>
                        </a:rPr>
                        <a:t>( &gt; 3) Стопанството е преминало от по-нисък в по-висок клас (с 4 5,  6 или повече номера в по-висок клас)</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 в-т</a:t>
            </a:r>
            <a:endParaRPr lang="bg-BG" sz="2800" dirty="0">
              <a:solidFill>
                <a:schemeClr val="tx2">
                  <a:lumMod val="75000"/>
                </a:schemeClr>
              </a:solidFill>
            </a:endParaRPr>
          </a:p>
        </p:txBody>
      </p:sp>
      <p:sp>
        <p:nvSpPr>
          <p:cNvPr id="3" name="Content Placeholder 2"/>
          <p:cNvSpPr>
            <a:spLocks noGrp="1"/>
          </p:cNvSpPr>
          <p:nvPr>
            <p:ph idx="1"/>
          </p:nvPr>
        </p:nvSpPr>
        <p:spPr/>
        <p:txBody>
          <a:bodyPr/>
          <a:lstStyle/>
          <a:p>
            <a:endParaRPr lang="bg-BG" sz="1600" dirty="0" smtClean="0"/>
          </a:p>
          <a:p>
            <a:endParaRPr lang="bg-BG" dirty="0"/>
          </a:p>
        </p:txBody>
      </p:sp>
      <p:pic>
        <p:nvPicPr>
          <p:cNvPr id="1026" name="Picture 2" descr="E:\VAJNO_NE_TRIJ\my pictures\untitled.bmp"/>
          <p:cNvPicPr>
            <a:picLocks noChangeAspect="1" noChangeArrowheads="1"/>
          </p:cNvPicPr>
          <p:nvPr/>
        </p:nvPicPr>
        <p:blipFill>
          <a:blip r:embed="rId2"/>
          <a:srcRect/>
          <a:stretch>
            <a:fillRect/>
          </a:stretch>
        </p:blipFill>
        <p:spPr bwMode="auto">
          <a:xfrm>
            <a:off x="214282" y="1428736"/>
            <a:ext cx="8429684" cy="5143536"/>
          </a:xfrm>
          <a:prstGeom prst="rect">
            <a:avLst/>
          </a:prstGeom>
          <a:noFill/>
        </p:spPr>
      </p:pic>
      <p:cxnSp>
        <p:nvCxnSpPr>
          <p:cNvPr id="8" name="Straight Connector 7"/>
          <p:cNvCxnSpPr/>
          <p:nvPr/>
        </p:nvCxnSpPr>
        <p:spPr>
          <a:xfrm rot="10800000" flipV="1">
            <a:off x="1357290" y="2285992"/>
            <a:ext cx="714380"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71670" y="2357430"/>
            <a:ext cx="714380" cy="428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6429388" y="264318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000232" y="5000636"/>
            <a:ext cx="2357454"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428992" y="5000636"/>
            <a:ext cx="857256"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flipV="1">
            <a:off x="4286248" y="4929198"/>
            <a:ext cx="2357454" cy="57150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 в-т</a:t>
            </a:r>
            <a:endParaRPr lang="bg-BG" sz="2800" dirty="0">
              <a:solidFill>
                <a:schemeClr val="tx2">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rot="10800000" flipV="1">
            <a:off x="1857356" y="2643182"/>
            <a:ext cx="2571768"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3750463" y="2750339"/>
            <a:ext cx="928694"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00562" y="2643182"/>
            <a:ext cx="2714644"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14480" y="4286256"/>
            <a:ext cx="3071834" cy="857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4107653" y="3036091"/>
            <a:ext cx="142876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4500562" y="2643182"/>
            <a:ext cx="1357322"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4071934" y="4429132"/>
            <a:ext cx="714380" cy="714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464843" y="4464851"/>
            <a:ext cx="1000132" cy="357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4786314" y="4071942"/>
            <a:ext cx="1071570" cy="10715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flipV="1">
            <a:off x="4786314" y="4500570"/>
            <a:ext cx="2357454" cy="64294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643998" cy="1143000"/>
          </a:xfrm>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 в-т</a:t>
            </a:r>
            <a:endParaRPr lang="bg-BG" sz="2800" dirty="0"/>
          </a:p>
        </p:txBody>
      </p:sp>
      <p:sp>
        <p:nvSpPr>
          <p:cNvPr id="3" name="Content Placeholder 2"/>
          <p:cNvSpPr>
            <a:spLocks noGrp="1"/>
          </p:cNvSpPr>
          <p:nvPr>
            <p:ph idx="1"/>
          </p:nvPr>
        </p:nvSpPr>
        <p:spPr>
          <a:xfrm>
            <a:off x="214282" y="1600200"/>
            <a:ext cx="8715436" cy="4900634"/>
          </a:xfrm>
        </p:spPr>
        <p:txBody>
          <a:bodyPr>
            <a:normAutofit fontScale="47500" lnSpcReduction="20000"/>
          </a:bodyPr>
          <a:lstStyle/>
          <a:p>
            <a:r>
              <a:rPr lang="bg-BG" sz="4800" b="1" dirty="0" smtClean="0">
                <a:solidFill>
                  <a:schemeClr val="tx2">
                    <a:lumMod val="75000"/>
                  </a:schemeClr>
                </a:solidFill>
              </a:rPr>
              <a:t>Интегралната оценка на конкурентоспособността ще се изчисли на основата на получените резултати от приложението на МГК. </a:t>
            </a:r>
          </a:p>
          <a:p>
            <a:r>
              <a:rPr lang="bg-BG" sz="4800" b="1" dirty="0" smtClean="0">
                <a:solidFill>
                  <a:schemeClr val="tx2">
                    <a:lumMod val="75000"/>
                  </a:schemeClr>
                </a:solidFill>
              </a:rPr>
              <a:t>Получените главни компоненти ще бъдат подредени според частта от общата дисперсия, за която всеки един от тях  допринася в определена степен. </a:t>
            </a:r>
          </a:p>
          <a:p>
            <a:r>
              <a:rPr lang="bg-BG" sz="4800" b="1" dirty="0" smtClean="0">
                <a:solidFill>
                  <a:schemeClr val="tx2">
                    <a:lumMod val="75000"/>
                  </a:schemeClr>
                </a:solidFill>
              </a:rPr>
              <a:t>Делът в общата дисперсия на всеки един от главните компоненти определя фактически неговото количествено значение за постигане на определено равнище на конкурентоспособност. Този дял може да се разглежда като тегловен коефициент при изчисляването на интегралната оценка на конкурентоспособността на ЗС чрез метода на средно - претеглената величина. </a:t>
            </a:r>
          </a:p>
          <a:p>
            <a:r>
              <a:rPr lang="bg-BG" sz="4800" b="1" dirty="0" smtClean="0">
                <a:solidFill>
                  <a:schemeClr val="tx2">
                    <a:lumMod val="75000"/>
                  </a:schemeClr>
                </a:solidFill>
              </a:rPr>
              <a:t>Другият начин за изчисляване  на интегралната оценка на конкурентоспособността на ЗС е чрез изчисляване на дължините на векторите, които ще се получат в резултат на приложението на МГК. </a:t>
            </a:r>
          </a:p>
          <a:p>
            <a:endParaRPr lang="bg-B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bg-BG" sz="3100" b="1" dirty="0" smtClean="0">
                <a:solidFill>
                  <a:srgbClr val="C00000"/>
                </a:solidFill>
              </a:rPr>
              <a:t>Методически </a:t>
            </a:r>
            <a:r>
              <a:rPr lang="bg-BG" sz="3100" b="1" dirty="0" smtClean="0">
                <a:solidFill>
                  <a:srgbClr val="C00000"/>
                </a:solidFill>
              </a:rPr>
              <a:t>подход за оценка на равнището на конкурентоспособност на земеделските </a:t>
            </a:r>
            <a:r>
              <a:rPr lang="bg-BG" sz="3100" b="1" dirty="0" smtClean="0">
                <a:solidFill>
                  <a:srgbClr val="C00000"/>
                </a:solidFill>
              </a:rPr>
              <a:t>стопанства</a:t>
            </a:r>
            <a:endParaRPr lang="bg-BG" dirty="0"/>
          </a:p>
        </p:txBody>
      </p:sp>
      <p:sp>
        <p:nvSpPr>
          <p:cNvPr id="3" name="Content Placeholder 2"/>
          <p:cNvSpPr>
            <a:spLocks noGrp="1"/>
          </p:cNvSpPr>
          <p:nvPr>
            <p:ph idx="1"/>
          </p:nvPr>
        </p:nvSpPr>
        <p:spPr>
          <a:xfrm>
            <a:off x="285720" y="1600200"/>
            <a:ext cx="8643998" cy="4972072"/>
          </a:xfrm>
        </p:spPr>
        <p:txBody>
          <a:bodyPr>
            <a:normAutofit fontScale="92500" lnSpcReduction="10000"/>
          </a:bodyPr>
          <a:lstStyle/>
          <a:p>
            <a:r>
              <a:rPr lang="bg-BG" sz="2800" b="1" dirty="0" smtClean="0">
                <a:solidFill>
                  <a:schemeClr val="tx2">
                    <a:lumMod val="75000"/>
                  </a:schemeClr>
                </a:solidFill>
              </a:rPr>
              <a:t>За по-голяма прегледност, стойностите на векторите ще се приведат към общата универсална единична скала за </a:t>
            </a:r>
            <a:r>
              <a:rPr lang="bg-BG" sz="2800" b="1" dirty="0" smtClean="0">
                <a:solidFill>
                  <a:schemeClr val="tx2">
                    <a:lumMod val="75000"/>
                  </a:schemeClr>
                </a:solidFill>
              </a:rPr>
              <a:t>измерване: максимална </a:t>
            </a:r>
            <a:r>
              <a:rPr lang="bg-BG" sz="2800" b="1" dirty="0" smtClean="0">
                <a:solidFill>
                  <a:schemeClr val="tx2">
                    <a:lumMod val="75000"/>
                  </a:schemeClr>
                </a:solidFill>
              </a:rPr>
              <a:t>дължина </a:t>
            </a:r>
            <a:r>
              <a:rPr lang="bg-BG" sz="2800" b="1" dirty="0" smtClean="0">
                <a:solidFill>
                  <a:schemeClr val="tx2">
                    <a:lumMod val="75000"/>
                  </a:schemeClr>
                </a:solidFill>
              </a:rPr>
              <a:t>-1, минималната -0;</a:t>
            </a:r>
          </a:p>
          <a:p>
            <a:pPr>
              <a:buNone/>
            </a:pPr>
            <a:r>
              <a:rPr lang="bg-BG" sz="2800" b="1" dirty="0" smtClean="0">
                <a:solidFill>
                  <a:schemeClr val="tx2">
                    <a:lumMod val="75000"/>
                  </a:schemeClr>
                </a:solidFill>
              </a:rPr>
              <a:t> </a:t>
            </a:r>
          </a:p>
          <a:p>
            <a:r>
              <a:rPr lang="bg-BG" sz="2800" b="1" dirty="0" smtClean="0">
                <a:solidFill>
                  <a:schemeClr val="tx2">
                    <a:lumMod val="75000"/>
                  </a:schemeClr>
                </a:solidFill>
              </a:rPr>
              <a:t>След </a:t>
            </a:r>
            <a:r>
              <a:rPr lang="bg-BG" sz="2800" b="1" dirty="0" smtClean="0">
                <a:solidFill>
                  <a:schemeClr val="tx2">
                    <a:lumMod val="75000"/>
                  </a:schemeClr>
                </a:solidFill>
              </a:rPr>
              <a:t>като ЗС получат конкретни стойности на </a:t>
            </a:r>
            <a:r>
              <a:rPr lang="bg-BG" sz="2800" b="1" dirty="0" smtClean="0">
                <a:solidFill>
                  <a:schemeClr val="tx2">
                    <a:lumMod val="75000"/>
                  </a:schemeClr>
                </a:solidFill>
              </a:rPr>
              <a:t>общия </a:t>
            </a:r>
            <a:r>
              <a:rPr lang="bg-BG" sz="2800" b="1" dirty="0" smtClean="0">
                <a:solidFill>
                  <a:schemeClr val="tx2">
                    <a:lumMod val="75000"/>
                  </a:schemeClr>
                </a:solidFill>
              </a:rPr>
              <a:t>измерител на </a:t>
            </a:r>
            <a:r>
              <a:rPr lang="bg-BG" sz="2800" b="1" dirty="0" err="1" smtClean="0">
                <a:solidFill>
                  <a:schemeClr val="tx2">
                    <a:lumMod val="75000"/>
                  </a:schemeClr>
                </a:solidFill>
              </a:rPr>
              <a:t>конкурентноспособността</a:t>
            </a:r>
            <a:r>
              <a:rPr lang="bg-BG" sz="2800" b="1" dirty="0" smtClean="0">
                <a:solidFill>
                  <a:schemeClr val="tx2">
                    <a:lumMod val="75000"/>
                  </a:schemeClr>
                </a:solidFill>
              </a:rPr>
              <a:t> в интервала от 0 до 1, те могат да бъдат раздели на </a:t>
            </a:r>
            <a:r>
              <a:rPr lang="bg-BG" sz="2800" b="1" dirty="0" smtClean="0">
                <a:solidFill>
                  <a:schemeClr val="tx2">
                    <a:lumMod val="75000"/>
                  </a:schemeClr>
                </a:solidFill>
              </a:rPr>
              <a:t>групи: </a:t>
            </a:r>
          </a:p>
          <a:p>
            <a:r>
              <a:rPr lang="bg-BG" sz="2800" b="1" dirty="0" smtClean="0">
                <a:solidFill>
                  <a:srgbClr val="C00000"/>
                </a:solidFill>
              </a:rPr>
              <a:t>от </a:t>
            </a:r>
            <a:r>
              <a:rPr lang="bg-BG" sz="2800" b="1" dirty="0" smtClean="0">
                <a:solidFill>
                  <a:srgbClr val="C00000"/>
                </a:solidFill>
              </a:rPr>
              <a:t>0 до 0.25 </a:t>
            </a:r>
            <a:r>
              <a:rPr lang="bg-BG" sz="2800" b="1" dirty="0" smtClean="0">
                <a:solidFill>
                  <a:schemeClr val="tx2">
                    <a:lumMod val="75000"/>
                  </a:schemeClr>
                </a:solidFill>
              </a:rPr>
              <a:t>– стопанства с </a:t>
            </a:r>
            <a:r>
              <a:rPr lang="bg-BG" sz="2800" b="1" dirty="0" smtClean="0">
                <a:solidFill>
                  <a:schemeClr val="tx2">
                    <a:lumMod val="75000"/>
                  </a:schemeClr>
                </a:solidFill>
              </a:rPr>
              <a:t>ниско </a:t>
            </a:r>
            <a:r>
              <a:rPr lang="bg-BG" sz="2800" b="1" dirty="0" smtClean="0">
                <a:solidFill>
                  <a:schemeClr val="tx2">
                    <a:lumMod val="75000"/>
                  </a:schemeClr>
                </a:solidFill>
              </a:rPr>
              <a:t>ниво;</a:t>
            </a:r>
          </a:p>
          <a:p>
            <a:r>
              <a:rPr lang="bg-BG" sz="2800" b="1" dirty="0" smtClean="0">
                <a:solidFill>
                  <a:srgbClr val="C00000"/>
                </a:solidFill>
              </a:rPr>
              <a:t>от </a:t>
            </a:r>
            <a:r>
              <a:rPr lang="bg-BG" sz="2800" b="1" dirty="0" smtClean="0">
                <a:solidFill>
                  <a:srgbClr val="C00000"/>
                </a:solidFill>
              </a:rPr>
              <a:t>0.26 до 0.50 </a:t>
            </a:r>
            <a:r>
              <a:rPr lang="bg-BG" sz="2800" b="1" dirty="0" smtClean="0">
                <a:solidFill>
                  <a:schemeClr val="tx2">
                    <a:lumMod val="75000"/>
                  </a:schemeClr>
                </a:solidFill>
              </a:rPr>
              <a:t>– със средно </a:t>
            </a:r>
            <a:r>
              <a:rPr lang="bg-BG" sz="2800" b="1" dirty="0" smtClean="0">
                <a:solidFill>
                  <a:schemeClr val="tx2">
                    <a:lumMod val="75000"/>
                  </a:schemeClr>
                </a:solidFill>
              </a:rPr>
              <a:t>равнище;</a:t>
            </a:r>
          </a:p>
          <a:p>
            <a:r>
              <a:rPr lang="bg-BG" sz="2800" b="1" dirty="0" smtClean="0">
                <a:solidFill>
                  <a:srgbClr val="C00000"/>
                </a:solidFill>
              </a:rPr>
              <a:t>от </a:t>
            </a:r>
            <a:r>
              <a:rPr lang="bg-BG" sz="2800" b="1" dirty="0" smtClean="0">
                <a:solidFill>
                  <a:srgbClr val="C00000"/>
                </a:solidFill>
              </a:rPr>
              <a:t>0.51 до 0.75 </a:t>
            </a:r>
            <a:r>
              <a:rPr lang="bg-BG" sz="2800" b="1" dirty="0" smtClean="0">
                <a:solidFill>
                  <a:schemeClr val="tx2">
                    <a:lumMod val="75000"/>
                  </a:schemeClr>
                </a:solidFill>
              </a:rPr>
              <a:t>с високо </a:t>
            </a:r>
            <a:r>
              <a:rPr lang="bg-BG" sz="2800" b="1" dirty="0" smtClean="0">
                <a:solidFill>
                  <a:schemeClr val="tx2">
                    <a:lumMod val="75000"/>
                  </a:schemeClr>
                </a:solidFill>
              </a:rPr>
              <a:t>равнище; </a:t>
            </a:r>
          </a:p>
          <a:p>
            <a:r>
              <a:rPr lang="bg-BG" sz="2800" b="1" dirty="0" smtClean="0">
                <a:solidFill>
                  <a:srgbClr val="C00000"/>
                </a:solidFill>
              </a:rPr>
              <a:t>от </a:t>
            </a:r>
            <a:r>
              <a:rPr lang="bg-BG" sz="2800" b="1" dirty="0" smtClean="0">
                <a:solidFill>
                  <a:srgbClr val="C00000"/>
                </a:solidFill>
              </a:rPr>
              <a:t>0.76 до 1 </a:t>
            </a:r>
            <a:r>
              <a:rPr lang="bg-BG" sz="2800" b="1" dirty="0" smtClean="0">
                <a:solidFill>
                  <a:schemeClr val="tx2">
                    <a:lumMod val="75000"/>
                  </a:schemeClr>
                </a:solidFill>
              </a:rPr>
              <a:t>с много високо </a:t>
            </a:r>
            <a:r>
              <a:rPr lang="bg-BG" sz="2800" b="1" dirty="0" smtClean="0">
                <a:solidFill>
                  <a:schemeClr val="tx2">
                    <a:lumMod val="75000"/>
                  </a:schemeClr>
                </a:solidFill>
              </a:rPr>
              <a:t>ниво. </a:t>
            </a:r>
            <a:endParaRPr lang="bg-BG" sz="2800" b="1" dirty="0" smtClean="0">
              <a:solidFill>
                <a:schemeClr val="tx2">
                  <a:lumMod val="75000"/>
                </a:schemeClr>
              </a:solidFill>
            </a:endParaRPr>
          </a:p>
          <a:p>
            <a:endParaRPr lang="bg-B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643998" cy="1143000"/>
          </a:xfrm>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ІІІ в-т</a:t>
            </a:r>
            <a:endParaRPr lang="bg-BG" sz="2800" dirty="0"/>
          </a:p>
        </p:txBody>
      </p:sp>
      <p:sp>
        <p:nvSpPr>
          <p:cNvPr id="3" name="Content Placeholder 2"/>
          <p:cNvSpPr>
            <a:spLocks noGrp="1"/>
          </p:cNvSpPr>
          <p:nvPr>
            <p:ph idx="1"/>
          </p:nvPr>
        </p:nvSpPr>
        <p:spPr>
          <a:xfrm>
            <a:off x="457200" y="1600200"/>
            <a:ext cx="8229600" cy="4829196"/>
          </a:xfrm>
        </p:spPr>
        <p:txBody>
          <a:bodyPr>
            <a:normAutofit fontScale="92500" lnSpcReduction="10000"/>
          </a:bodyPr>
          <a:lstStyle/>
          <a:p>
            <a:pPr>
              <a:buNone/>
            </a:pPr>
            <a:r>
              <a:rPr lang="bg-BG" sz="2800" b="1" u="sng" dirty="0" smtClean="0">
                <a:solidFill>
                  <a:srgbClr val="C00000"/>
                </a:solidFill>
              </a:rPr>
              <a:t>Избор на критерии и показатели:</a:t>
            </a:r>
          </a:p>
          <a:p>
            <a:pPr>
              <a:buNone/>
            </a:pPr>
            <a:r>
              <a:rPr lang="bg-BG" sz="2800" b="1" i="1" dirty="0" smtClean="0"/>
              <a:t>● </a:t>
            </a:r>
            <a:r>
              <a:rPr lang="bg-BG" sz="2800" b="1" i="1" dirty="0" smtClean="0">
                <a:solidFill>
                  <a:srgbClr val="C00000"/>
                </a:solidFill>
              </a:rPr>
              <a:t>икономическа ефективност: </a:t>
            </a:r>
            <a:r>
              <a:rPr lang="bg-BG" sz="2800" dirty="0" smtClean="0">
                <a:solidFill>
                  <a:schemeClr val="tx2">
                    <a:lumMod val="75000"/>
                  </a:schemeClr>
                </a:solidFill>
              </a:rPr>
              <a:t>продуктивност, производителност, доходност, рентабилност на производството;</a:t>
            </a:r>
          </a:p>
          <a:p>
            <a:pPr lvl="0">
              <a:buNone/>
            </a:pPr>
            <a:r>
              <a:rPr lang="bg-BG" sz="2800" b="1" i="1" dirty="0" smtClean="0"/>
              <a:t>● </a:t>
            </a:r>
            <a:r>
              <a:rPr lang="bg-BG" sz="2800" b="1" i="1" dirty="0" smtClean="0">
                <a:solidFill>
                  <a:srgbClr val="C00000"/>
                </a:solidFill>
              </a:rPr>
              <a:t>финансови възможности: </a:t>
            </a:r>
            <a:r>
              <a:rPr lang="bg-BG" sz="2800" dirty="0" smtClean="0">
                <a:solidFill>
                  <a:schemeClr val="tx2">
                    <a:lumMod val="75000"/>
                  </a:schemeClr>
                </a:solidFill>
              </a:rPr>
              <a:t>норма на рентабилност на собствения капитал, коефициент на обща ликвидност; коефициент на финансова автономност;</a:t>
            </a:r>
          </a:p>
          <a:p>
            <a:pPr>
              <a:buNone/>
            </a:pPr>
            <a:r>
              <a:rPr lang="bg-BG" sz="2800" b="1" i="1" dirty="0" smtClean="0"/>
              <a:t>● </a:t>
            </a:r>
            <a:r>
              <a:rPr lang="bg-BG" sz="2800" b="1" i="1" dirty="0" smtClean="0">
                <a:solidFill>
                  <a:srgbClr val="C00000"/>
                </a:solidFill>
              </a:rPr>
              <a:t>адаптивност: </a:t>
            </a:r>
            <a:r>
              <a:rPr lang="bg-BG" sz="2800" dirty="0" smtClean="0">
                <a:solidFill>
                  <a:schemeClr val="tx2">
                    <a:lumMod val="75000"/>
                  </a:schemeClr>
                </a:solidFill>
              </a:rPr>
              <a:t>равнище на адаптивност към пазарната, институционалната и природна среда – висока, средна, ниска ;</a:t>
            </a:r>
          </a:p>
          <a:p>
            <a:pPr>
              <a:buNone/>
            </a:pPr>
            <a:r>
              <a:rPr lang="bg-BG" sz="2800" b="1" i="1" dirty="0" smtClean="0"/>
              <a:t>● </a:t>
            </a:r>
            <a:r>
              <a:rPr lang="bg-BG" sz="2800" b="1" i="1" dirty="0" smtClean="0">
                <a:solidFill>
                  <a:srgbClr val="C00000"/>
                </a:solidFill>
              </a:rPr>
              <a:t>устойчивост: </a:t>
            </a:r>
            <a:r>
              <a:rPr lang="bg-BG" sz="2800" dirty="0" smtClean="0">
                <a:solidFill>
                  <a:schemeClr val="tx2">
                    <a:lumMod val="75000"/>
                  </a:schemeClr>
                </a:solidFill>
              </a:rPr>
              <a:t>висока, добра, средна, ниска неустойчивост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ІІІ в-т</a:t>
            </a:r>
            <a:endParaRPr lang="bg-BG" sz="2800" dirty="0"/>
          </a:p>
        </p:txBody>
      </p:sp>
      <p:sp>
        <p:nvSpPr>
          <p:cNvPr id="3" name="Content Placeholder 2"/>
          <p:cNvSpPr>
            <a:spLocks noGrp="1"/>
          </p:cNvSpPr>
          <p:nvPr>
            <p:ph idx="1"/>
          </p:nvPr>
        </p:nvSpPr>
        <p:spPr>
          <a:xfrm>
            <a:off x="457200" y="1600200"/>
            <a:ext cx="8229600" cy="4972072"/>
          </a:xfrm>
        </p:spPr>
        <p:txBody>
          <a:bodyPr/>
          <a:lstStyle/>
          <a:p>
            <a:pPr>
              <a:buNone/>
            </a:pPr>
            <a:r>
              <a:rPr lang="ru-RU" b="1" dirty="0" smtClean="0">
                <a:solidFill>
                  <a:srgbClr val="C00000"/>
                </a:solidFill>
              </a:rPr>
              <a:t>	</a:t>
            </a:r>
            <a:r>
              <a:rPr lang="ru-RU" b="1" u="sng" dirty="0" err="1" smtClean="0">
                <a:solidFill>
                  <a:srgbClr val="C00000"/>
                </a:solidFill>
              </a:rPr>
              <a:t>Определяне</a:t>
            </a:r>
            <a:r>
              <a:rPr lang="ru-RU" b="1" u="sng" dirty="0" smtClean="0">
                <a:solidFill>
                  <a:srgbClr val="C00000"/>
                </a:solidFill>
              </a:rPr>
              <a:t> </a:t>
            </a:r>
            <a:r>
              <a:rPr lang="ru-RU" b="1" u="sng" dirty="0" smtClean="0">
                <a:solidFill>
                  <a:srgbClr val="C00000"/>
                </a:solidFill>
              </a:rPr>
              <a:t>на </a:t>
            </a:r>
            <a:r>
              <a:rPr lang="ru-RU" b="1" u="sng" dirty="0" err="1" smtClean="0">
                <a:solidFill>
                  <a:srgbClr val="C00000"/>
                </a:solidFill>
              </a:rPr>
              <a:t>балните</a:t>
            </a:r>
            <a:r>
              <a:rPr lang="ru-RU" b="1" u="sng" dirty="0" smtClean="0">
                <a:solidFill>
                  <a:srgbClr val="C00000"/>
                </a:solidFill>
              </a:rPr>
              <a:t> оценки на </a:t>
            </a:r>
            <a:r>
              <a:rPr lang="ru-RU" b="1" u="sng" dirty="0" err="1" smtClean="0">
                <a:solidFill>
                  <a:srgbClr val="C00000"/>
                </a:solidFill>
              </a:rPr>
              <a:t>показателите</a:t>
            </a:r>
            <a:r>
              <a:rPr lang="ru-RU" b="1" u="sng" dirty="0" smtClean="0">
                <a:solidFill>
                  <a:srgbClr val="C00000"/>
                </a:solidFill>
              </a:rPr>
              <a:t> по </a:t>
            </a:r>
            <a:r>
              <a:rPr lang="ru-RU" b="1" u="sng" dirty="0" err="1" smtClean="0">
                <a:solidFill>
                  <a:srgbClr val="C00000"/>
                </a:solidFill>
              </a:rPr>
              <a:t>критериите</a:t>
            </a:r>
            <a:r>
              <a:rPr lang="ru-RU" b="1" u="sng" dirty="0" smtClean="0">
                <a:solidFill>
                  <a:srgbClr val="C00000"/>
                </a:solidFill>
              </a:rPr>
              <a:t> – ОЕ, ФВ</a:t>
            </a:r>
            <a:endParaRPr lang="ru-RU" b="1" u="sng" dirty="0" smtClean="0">
              <a:solidFill>
                <a:srgbClr val="C00000"/>
              </a:solidFill>
            </a:endParaRPr>
          </a:p>
          <a:p>
            <a:pPr algn="ctr">
              <a:buNone/>
            </a:pPr>
            <a:r>
              <a:rPr lang="ru-RU" sz="2400" b="1" dirty="0" smtClean="0">
                <a:solidFill>
                  <a:srgbClr val="C00000"/>
                </a:solidFill>
              </a:rPr>
              <a:t>Скала за </a:t>
            </a:r>
            <a:r>
              <a:rPr lang="ru-RU" sz="2400" b="1" dirty="0" err="1" smtClean="0">
                <a:solidFill>
                  <a:srgbClr val="C00000"/>
                </a:solidFill>
              </a:rPr>
              <a:t>преобразуване</a:t>
            </a:r>
            <a:r>
              <a:rPr lang="ru-RU" sz="2400" b="1" dirty="0" smtClean="0">
                <a:solidFill>
                  <a:srgbClr val="C00000"/>
                </a:solidFill>
              </a:rPr>
              <a:t> на </a:t>
            </a:r>
            <a:r>
              <a:rPr lang="ru-RU" sz="2400" b="1" dirty="0" err="1" smtClean="0">
                <a:solidFill>
                  <a:srgbClr val="C00000"/>
                </a:solidFill>
              </a:rPr>
              <a:t>показателите</a:t>
            </a:r>
            <a:r>
              <a:rPr lang="ru-RU" sz="2400" b="1" dirty="0" smtClean="0">
                <a:solidFill>
                  <a:srgbClr val="C00000"/>
                </a:solidFill>
              </a:rPr>
              <a:t> в </a:t>
            </a:r>
            <a:r>
              <a:rPr lang="ru-RU" sz="2400" b="1" dirty="0" err="1" smtClean="0">
                <a:solidFill>
                  <a:srgbClr val="C00000"/>
                </a:solidFill>
              </a:rPr>
              <a:t>бални</a:t>
            </a:r>
            <a:r>
              <a:rPr lang="ru-RU" sz="2400" b="1" dirty="0" smtClean="0">
                <a:solidFill>
                  <a:srgbClr val="C00000"/>
                </a:solidFill>
              </a:rPr>
              <a:t> оценки </a:t>
            </a:r>
          </a:p>
          <a:p>
            <a:pPr>
              <a:buNone/>
            </a:pPr>
            <a:endParaRPr lang="bg-BG" dirty="0"/>
          </a:p>
        </p:txBody>
      </p:sp>
      <p:graphicFrame>
        <p:nvGraphicFramePr>
          <p:cNvPr id="4" name="Table 3"/>
          <p:cNvGraphicFramePr>
            <a:graphicFrameLocks noGrp="1"/>
          </p:cNvGraphicFramePr>
          <p:nvPr/>
        </p:nvGraphicFramePr>
        <p:xfrm>
          <a:off x="785786" y="3286124"/>
          <a:ext cx="7500990" cy="3143270"/>
        </p:xfrm>
        <a:graphic>
          <a:graphicData uri="http://schemas.openxmlformats.org/drawingml/2006/table">
            <a:tbl>
              <a:tblPr firstRow="1" bandRow="1">
                <a:tableStyleId>{5C22544A-7EE6-4342-B048-85BDC9FD1C3A}</a:tableStyleId>
              </a:tblPr>
              <a:tblGrid>
                <a:gridCol w="3750495"/>
                <a:gridCol w="3750495"/>
              </a:tblGrid>
              <a:tr h="812809">
                <a:tc>
                  <a:txBody>
                    <a:bodyPr/>
                    <a:lstStyle/>
                    <a:p>
                      <a:pPr algn="ctr">
                        <a:lnSpc>
                          <a:spcPct val="150000"/>
                        </a:lnSpc>
                        <a:spcAft>
                          <a:spcPts val="0"/>
                        </a:spcAft>
                      </a:pPr>
                      <a:r>
                        <a:rPr lang="bg-BG" sz="1600" b="1" dirty="0">
                          <a:latin typeface="Arial"/>
                          <a:ea typeface="Times New Roman"/>
                        </a:rPr>
                        <a:t>Стойност на съответния показател</a:t>
                      </a:r>
                      <a:endParaRPr lang="bg-BG" sz="1600" b="1" dirty="0">
                        <a:latin typeface="Times New Roman"/>
                        <a:ea typeface="Times New Roman"/>
                      </a:endParaRPr>
                    </a:p>
                  </a:txBody>
                  <a:tcPr marL="68580" marR="68580" marT="0" marB="0"/>
                </a:tc>
                <a:tc>
                  <a:txBody>
                    <a:bodyPr/>
                    <a:lstStyle/>
                    <a:p>
                      <a:pPr algn="ctr">
                        <a:lnSpc>
                          <a:spcPct val="150000"/>
                        </a:lnSpc>
                        <a:spcAft>
                          <a:spcPts val="0"/>
                        </a:spcAft>
                      </a:pPr>
                      <a:r>
                        <a:rPr lang="bg-BG" sz="1600" b="1" dirty="0">
                          <a:latin typeface="Arial"/>
                          <a:ea typeface="Times New Roman"/>
                        </a:rPr>
                        <a:t>Бална оценка</a:t>
                      </a:r>
                      <a:endParaRPr lang="bg-BG" sz="1600" b="1" dirty="0">
                        <a:latin typeface="Times New Roman"/>
                        <a:ea typeface="Times New Roman"/>
                      </a:endParaRPr>
                    </a:p>
                  </a:txBody>
                  <a:tcPr marL="68580" marR="68580" marT="0" marB="0"/>
                </a:tc>
              </a:tr>
              <a:tr h="438463">
                <a:tc>
                  <a:txBody>
                    <a:bodyPr/>
                    <a:lstStyle/>
                    <a:p>
                      <a:pPr algn="ctr">
                        <a:spcAft>
                          <a:spcPts val="0"/>
                        </a:spcAft>
                      </a:pPr>
                      <a:r>
                        <a:rPr lang="bg-BG" sz="1600" b="1" dirty="0">
                          <a:solidFill>
                            <a:schemeClr val="tx2">
                              <a:lumMod val="75000"/>
                            </a:schemeClr>
                          </a:solidFill>
                          <a:latin typeface="Arial"/>
                          <a:ea typeface="Times New Roman"/>
                        </a:rPr>
                        <a:t>Най-висока стойност</a:t>
                      </a:r>
                      <a:endParaRPr lang="bg-BG" sz="1600" b="1" dirty="0">
                        <a:solidFill>
                          <a:schemeClr val="tx2">
                            <a:lumMod val="75000"/>
                          </a:schemeClr>
                        </a:solidFill>
                        <a:latin typeface="Times New Roman"/>
                        <a:ea typeface="Times New Roman"/>
                      </a:endParaRPr>
                    </a:p>
                  </a:txBody>
                  <a:tcPr marL="68580" marR="68580" marT="0" marB="0"/>
                </a:tc>
                <a:tc>
                  <a:txBody>
                    <a:bodyPr/>
                    <a:lstStyle/>
                    <a:p>
                      <a:pPr algn="ctr">
                        <a:spcAft>
                          <a:spcPts val="0"/>
                        </a:spcAft>
                      </a:pPr>
                      <a:r>
                        <a:rPr lang="bg-BG" sz="1600" b="1" dirty="0">
                          <a:solidFill>
                            <a:schemeClr val="tx2">
                              <a:lumMod val="75000"/>
                            </a:schemeClr>
                          </a:solidFill>
                          <a:latin typeface="Arial"/>
                          <a:ea typeface="Times New Roman"/>
                        </a:rPr>
                        <a:t>1,00</a:t>
                      </a:r>
                      <a:endParaRPr lang="bg-BG" sz="1600" b="1" dirty="0">
                        <a:solidFill>
                          <a:schemeClr val="tx2">
                            <a:lumMod val="75000"/>
                          </a:schemeClr>
                        </a:solidFill>
                        <a:latin typeface="Times New Roman"/>
                        <a:ea typeface="Times New Roman"/>
                      </a:endParaRPr>
                    </a:p>
                  </a:txBody>
                  <a:tcPr marL="68580" marR="68580" marT="0" marB="0"/>
                </a:tc>
              </a:tr>
              <a:tr h="438463">
                <a:tc>
                  <a:txBody>
                    <a:bodyPr/>
                    <a:lstStyle/>
                    <a:p>
                      <a:pPr algn="ctr">
                        <a:spcAft>
                          <a:spcPts val="0"/>
                        </a:spcAft>
                      </a:pPr>
                      <a:r>
                        <a:rPr lang="bg-BG" sz="1600" b="1">
                          <a:solidFill>
                            <a:schemeClr val="tx2">
                              <a:lumMod val="75000"/>
                            </a:schemeClr>
                          </a:solidFill>
                          <a:latin typeface="Arial"/>
                          <a:ea typeface="Times New Roman"/>
                        </a:rPr>
                        <a:t>Висока</a:t>
                      </a:r>
                      <a:endParaRPr lang="bg-BG" sz="1600" b="1">
                        <a:solidFill>
                          <a:schemeClr val="tx2">
                            <a:lumMod val="75000"/>
                          </a:schemeClr>
                        </a:solidFill>
                        <a:latin typeface="Times New Roman"/>
                        <a:ea typeface="Times New Roman"/>
                      </a:endParaRPr>
                    </a:p>
                  </a:txBody>
                  <a:tcPr marL="68580" marR="68580" marT="0" marB="0"/>
                </a:tc>
                <a:tc>
                  <a:txBody>
                    <a:bodyPr/>
                    <a:lstStyle/>
                    <a:p>
                      <a:pPr algn="ctr">
                        <a:spcAft>
                          <a:spcPts val="0"/>
                        </a:spcAft>
                      </a:pPr>
                      <a:r>
                        <a:rPr lang="bg-BG" sz="1600" b="1" dirty="0">
                          <a:solidFill>
                            <a:schemeClr val="tx2">
                              <a:lumMod val="75000"/>
                            </a:schemeClr>
                          </a:solidFill>
                          <a:latin typeface="Arial"/>
                          <a:ea typeface="Times New Roman"/>
                        </a:rPr>
                        <a:t>0,75</a:t>
                      </a:r>
                      <a:endParaRPr lang="bg-BG" sz="1600" b="1" dirty="0">
                        <a:solidFill>
                          <a:schemeClr val="tx2">
                            <a:lumMod val="75000"/>
                          </a:schemeClr>
                        </a:solidFill>
                        <a:latin typeface="Times New Roman"/>
                        <a:ea typeface="Times New Roman"/>
                      </a:endParaRPr>
                    </a:p>
                  </a:txBody>
                  <a:tcPr marL="68580" marR="68580" marT="0" marB="0"/>
                </a:tc>
              </a:tr>
              <a:tr h="438463">
                <a:tc>
                  <a:txBody>
                    <a:bodyPr/>
                    <a:lstStyle/>
                    <a:p>
                      <a:pPr algn="ctr">
                        <a:spcAft>
                          <a:spcPts val="0"/>
                        </a:spcAft>
                      </a:pPr>
                      <a:r>
                        <a:rPr lang="bg-BG" sz="1600" b="1">
                          <a:solidFill>
                            <a:schemeClr val="tx2">
                              <a:lumMod val="75000"/>
                            </a:schemeClr>
                          </a:solidFill>
                          <a:latin typeface="Arial"/>
                          <a:ea typeface="Times New Roman"/>
                        </a:rPr>
                        <a:t>Средна</a:t>
                      </a:r>
                      <a:endParaRPr lang="bg-BG" sz="1600" b="1">
                        <a:solidFill>
                          <a:schemeClr val="tx2">
                            <a:lumMod val="75000"/>
                          </a:schemeClr>
                        </a:solidFill>
                        <a:latin typeface="Times New Roman"/>
                        <a:ea typeface="Times New Roman"/>
                      </a:endParaRPr>
                    </a:p>
                  </a:txBody>
                  <a:tcPr marL="68580" marR="68580" marT="0" marB="0"/>
                </a:tc>
                <a:tc>
                  <a:txBody>
                    <a:bodyPr/>
                    <a:lstStyle/>
                    <a:p>
                      <a:pPr algn="ctr">
                        <a:spcAft>
                          <a:spcPts val="0"/>
                        </a:spcAft>
                      </a:pPr>
                      <a:r>
                        <a:rPr lang="bg-BG" sz="1600" b="1" dirty="0">
                          <a:solidFill>
                            <a:schemeClr val="tx2">
                              <a:lumMod val="75000"/>
                            </a:schemeClr>
                          </a:solidFill>
                          <a:latin typeface="Arial"/>
                          <a:ea typeface="Times New Roman"/>
                        </a:rPr>
                        <a:t>0,50</a:t>
                      </a:r>
                      <a:endParaRPr lang="bg-BG" sz="1600" b="1" dirty="0">
                        <a:solidFill>
                          <a:schemeClr val="tx2">
                            <a:lumMod val="75000"/>
                          </a:schemeClr>
                        </a:solidFill>
                        <a:latin typeface="Times New Roman"/>
                        <a:ea typeface="Times New Roman"/>
                      </a:endParaRPr>
                    </a:p>
                  </a:txBody>
                  <a:tcPr marL="68580" marR="68580" marT="0" marB="0"/>
                </a:tc>
              </a:tr>
              <a:tr h="438463">
                <a:tc>
                  <a:txBody>
                    <a:bodyPr/>
                    <a:lstStyle/>
                    <a:p>
                      <a:pPr algn="ctr">
                        <a:spcAft>
                          <a:spcPts val="0"/>
                        </a:spcAft>
                      </a:pPr>
                      <a:r>
                        <a:rPr lang="bg-BG" sz="1600" b="1" dirty="0">
                          <a:solidFill>
                            <a:schemeClr val="tx2">
                              <a:lumMod val="75000"/>
                            </a:schemeClr>
                          </a:solidFill>
                          <a:latin typeface="Arial"/>
                          <a:ea typeface="Times New Roman"/>
                        </a:rPr>
                        <a:t>Ниска</a:t>
                      </a:r>
                      <a:endParaRPr lang="bg-BG" sz="1600" b="1" dirty="0">
                        <a:solidFill>
                          <a:schemeClr val="tx2">
                            <a:lumMod val="75000"/>
                          </a:schemeClr>
                        </a:solidFill>
                        <a:latin typeface="Times New Roman"/>
                        <a:ea typeface="Times New Roman"/>
                      </a:endParaRPr>
                    </a:p>
                  </a:txBody>
                  <a:tcPr marL="68580" marR="68580" marT="0" marB="0"/>
                </a:tc>
                <a:tc>
                  <a:txBody>
                    <a:bodyPr/>
                    <a:lstStyle/>
                    <a:p>
                      <a:pPr algn="ctr">
                        <a:spcAft>
                          <a:spcPts val="0"/>
                        </a:spcAft>
                      </a:pPr>
                      <a:r>
                        <a:rPr lang="bg-BG" sz="1600" b="1" dirty="0">
                          <a:solidFill>
                            <a:schemeClr val="tx2">
                              <a:lumMod val="75000"/>
                            </a:schemeClr>
                          </a:solidFill>
                          <a:latin typeface="Arial"/>
                          <a:ea typeface="Times New Roman"/>
                        </a:rPr>
                        <a:t>0,25</a:t>
                      </a:r>
                      <a:endParaRPr lang="bg-BG" sz="1600" b="1" dirty="0">
                        <a:solidFill>
                          <a:schemeClr val="tx2">
                            <a:lumMod val="75000"/>
                          </a:schemeClr>
                        </a:solidFill>
                        <a:latin typeface="Times New Roman"/>
                        <a:ea typeface="Times New Roman"/>
                      </a:endParaRPr>
                    </a:p>
                  </a:txBody>
                  <a:tcPr marL="68580" marR="68580" marT="0" marB="0"/>
                </a:tc>
              </a:tr>
              <a:tr h="576609">
                <a:tc>
                  <a:txBody>
                    <a:bodyPr/>
                    <a:lstStyle/>
                    <a:p>
                      <a:pPr algn="ctr">
                        <a:spcAft>
                          <a:spcPts val="0"/>
                        </a:spcAft>
                      </a:pPr>
                      <a:r>
                        <a:rPr lang="bg-BG" sz="1600" b="1">
                          <a:solidFill>
                            <a:schemeClr val="tx2">
                              <a:lumMod val="75000"/>
                            </a:schemeClr>
                          </a:solidFill>
                          <a:latin typeface="Arial"/>
                          <a:ea typeface="Times New Roman"/>
                        </a:rPr>
                        <a:t>Минимална (отрицателна, нулева)</a:t>
                      </a:r>
                      <a:endParaRPr lang="bg-BG" sz="1600" b="1">
                        <a:solidFill>
                          <a:schemeClr val="tx2">
                            <a:lumMod val="75000"/>
                          </a:schemeClr>
                        </a:solidFill>
                        <a:latin typeface="Times New Roman"/>
                        <a:ea typeface="Times New Roman"/>
                      </a:endParaRPr>
                    </a:p>
                  </a:txBody>
                  <a:tcPr marL="68580" marR="68580" marT="0" marB="0"/>
                </a:tc>
                <a:tc>
                  <a:txBody>
                    <a:bodyPr/>
                    <a:lstStyle/>
                    <a:p>
                      <a:pPr algn="ctr">
                        <a:spcAft>
                          <a:spcPts val="0"/>
                        </a:spcAft>
                      </a:pPr>
                      <a:r>
                        <a:rPr lang="bg-BG" sz="1600" b="1" dirty="0">
                          <a:solidFill>
                            <a:schemeClr val="tx2">
                              <a:lumMod val="75000"/>
                            </a:schemeClr>
                          </a:solidFill>
                          <a:latin typeface="Arial"/>
                          <a:ea typeface="Times New Roman"/>
                        </a:rPr>
                        <a:t>0,00</a:t>
                      </a:r>
                      <a:endParaRPr lang="bg-BG" sz="1600" b="1" dirty="0">
                        <a:solidFill>
                          <a:schemeClr val="tx2">
                            <a:lumMod val="75000"/>
                          </a:schemeClr>
                        </a:solidFill>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r>
              <a:rPr lang="bg-BG" sz="2800" b="1" dirty="0" smtClean="0">
                <a:solidFill>
                  <a:srgbClr val="C00000"/>
                </a:solidFill>
              </a:rPr>
              <a:t>Методически </a:t>
            </a:r>
            <a:r>
              <a:rPr lang="bg-BG" sz="2800" b="1" dirty="0" smtClean="0">
                <a:solidFill>
                  <a:srgbClr val="C00000"/>
                </a:solidFill>
              </a:rPr>
              <a:t>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ІІІ в-т</a:t>
            </a:r>
            <a:endParaRPr lang="bg-BG" sz="2800" dirty="0"/>
          </a:p>
        </p:txBody>
      </p:sp>
      <p:sp>
        <p:nvSpPr>
          <p:cNvPr id="3" name="Content Placeholder 2"/>
          <p:cNvSpPr>
            <a:spLocks noGrp="1"/>
          </p:cNvSpPr>
          <p:nvPr>
            <p:ph idx="1"/>
          </p:nvPr>
        </p:nvSpPr>
        <p:spPr>
          <a:xfrm>
            <a:off x="285720" y="1600200"/>
            <a:ext cx="8715436" cy="5043510"/>
          </a:xfrm>
        </p:spPr>
        <p:txBody>
          <a:bodyPr>
            <a:normAutofit fontScale="55000" lnSpcReduction="20000"/>
          </a:bodyPr>
          <a:lstStyle/>
          <a:p>
            <a:pPr>
              <a:buNone/>
            </a:pPr>
            <a:r>
              <a:rPr lang="bg-BG" sz="4400" b="1" i="1" dirty="0" smtClean="0">
                <a:solidFill>
                  <a:schemeClr val="tx2">
                    <a:lumMod val="75000"/>
                  </a:schemeClr>
                </a:solidFill>
              </a:rPr>
              <a:t>Определяне стойностите на избраните критерии за оценка на </a:t>
            </a:r>
            <a:r>
              <a:rPr lang="bg-BG" sz="4400" b="1" i="1" dirty="0" smtClean="0">
                <a:solidFill>
                  <a:schemeClr val="tx2">
                    <a:lumMod val="75000"/>
                  </a:schemeClr>
                </a:solidFill>
              </a:rPr>
              <a:t>конкурентоспособността:</a:t>
            </a:r>
            <a:endParaRPr lang="bg-BG" sz="4400" dirty="0" smtClean="0">
              <a:solidFill>
                <a:schemeClr val="tx2">
                  <a:lumMod val="75000"/>
                </a:schemeClr>
              </a:solidFill>
            </a:endParaRPr>
          </a:p>
          <a:p>
            <a:endParaRPr lang="bg-BG" b="1" dirty="0" smtClean="0"/>
          </a:p>
          <a:p>
            <a:r>
              <a:rPr lang="bg-BG" sz="3800" b="1" dirty="0" smtClean="0">
                <a:solidFill>
                  <a:srgbClr val="C00000"/>
                </a:solidFill>
              </a:rPr>
              <a:t>ОЕ</a:t>
            </a:r>
            <a:r>
              <a:rPr lang="bg-BG" sz="3800" b="1" dirty="0" smtClean="0">
                <a:solidFill>
                  <a:srgbClr val="C00000"/>
                </a:solidFill>
              </a:rPr>
              <a:t>= α</a:t>
            </a:r>
            <a:r>
              <a:rPr lang="bg-BG" sz="3800" b="1" baseline="-25000" dirty="0" smtClean="0">
                <a:solidFill>
                  <a:srgbClr val="C00000"/>
                </a:solidFill>
              </a:rPr>
              <a:t>1</a:t>
            </a:r>
            <a:r>
              <a:rPr lang="bg-BG" sz="3800" b="1" dirty="0" smtClean="0">
                <a:solidFill>
                  <a:srgbClr val="C00000"/>
                </a:solidFill>
              </a:rPr>
              <a:t>х </a:t>
            </a:r>
            <a:r>
              <a:rPr lang="bg-BG" sz="3800" b="1" dirty="0" err="1" smtClean="0">
                <a:solidFill>
                  <a:srgbClr val="C00000"/>
                </a:solidFill>
              </a:rPr>
              <a:t>Пт</a:t>
            </a:r>
            <a:r>
              <a:rPr lang="bg-BG" sz="3800" b="1" dirty="0" smtClean="0">
                <a:solidFill>
                  <a:srgbClr val="C00000"/>
                </a:solidFill>
              </a:rPr>
              <a:t> + α </a:t>
            </a:r>
            <a:r>
              <a:rPr lang="bg-BG" sz="3800" b="1" baseline="-25000" dirty="0" smtClean="0">
                <a:solidFill>
                  <a:srgbClr val="C00000"/>
                </a:solidFill>
              </a:rPr>
              <a:t>2</a:t>
            </a:r>
            <a:r>
              <a:rPr lang="bg-BG" sz="3800" b="1" dirty="0" smtClean="0">
                <a:solidFill>
                  <a:srgbClr val="C00000"/>
                </a:solidFill>
              </a:rPr>
              <a:t>х П +α </a:t>
            </a:r>
            <a:r>
              <a:rPr lang="bg-BG" sz="3800" b="1" baseline="-25000" dirty="0" smtClean="0">
                <a:solidFill>
                  <a:srgbClr val="C00000"/>
                </a:solidFill>
              </a:rPr>
              <a:t>3</a:t>
            </a:r>
            <a:r>
              <a:rPr lang="bg-BG" sz="3800" b="1" dirty="0" smtClean="0">
                <a:solidFill>
                  <a:srgbClr val="C00000"/>
                </a:solidFill>
              </a:rPr>
              <a:t>хНр + </a:t>
            </a:r>
            <a:r>
              <a:rPr lang="bg-BG" sz="3800" b="1" dirty="0" smtClean="0">
                <a:solidFill>
                  <a:srgbClr val="C00000"/>
                </a:solidFill>
              </a:rPr>
              <a:t>α</a:t>
            </a:r>
            <a:r>
              <a:rPr lang="bg-BG" sz="3800" b="1" baseline="-25000" dirty="0" smtClean="0">
                <a:solidFill>
                  <a:srgbClr val="C00000"/>
                </a:solidFill>
              </a:rPr>
              <a:t>4</a:t>
            </a:r>
            <a:r>
              <a:rPr lang="bg-BG" sz="3800" b="1" dirty="0" smtClean="0">
                <a:solidFill>
                  <a:srgbClr val="C00000"/>
                </a:solidFill>
              </a:rPr>
              <a:t>хД </a:t>
            </a:r>
            <a:r>
              <a:rPr lang="bg-BG" sz="3800" b="1" dirty="0" smtClean="0">
                <a:solidFill>
                  <a:srgbClr val="C00000"/>
                </a:solidFill>
              </a:rPr>
              <a:t>				</a:t>
            </a:r>
            <a:endParaRPr lang="bg-BG" sz="3800" dirty="0" smtClean="0">
              <a:solidFill>
                <a:srgbClr val="C00000"/>
              </a:solidFill>
            </a:endParaRPr>
          </a:p>
          <a:p>
            <a:r>
              <a:rPr lang="bg-BG" sz="3800" b="1" dirty="0" smtClean="0">
                <a:solidFill>
                  <a:srgbClr val="C00000"/>
                </a:solidFill>
              </a:rPr>
              <a:t>ФО </a:t>
            </a:r>
            <a:r>
              <a:rPr lang="bg-BG" sz="3800" b="1" dirty="0" smtClean="0">
                <a:solidFill>
                  <a:srgbClr val="C00000"/>
                </a:solidFill>
              </a:rPr>
              <a:t>= β</a:t>
            </a:r>
            <a:r>
              <a:rPr lang="bg-BG" sz="3800" b="1" baseline="-25000" dirty="0" smtClean="0">
                <a:solidFill>
                  <a:srgbClr val="C00000"/>
                </a:solidFill>
              </a:rPr>
              <a:t>1 </a:t>
            </a:r>
            <a:r>
              <a:rPr lang="bg-BG" sz="3800" b="1" dirty="0" smtClean="0">
                <a:solidFill>
                  <a:srgbClr val="C00000"/>
                </a:solidFill>
              </a:rPr>
              <a:t>х </a:t>
            </a:r>
            <a:r>
              <a:rPr lang="bg-BG" sz="3800" b="1" dirty="0" err="1" smtClean="0">
                <a:solidFill>
                  <a:srgbClr val="C00000"/>
                </a:solidFill>
              </a:rPr>
              <a:t>Нрс</a:t>
            </a:r>
            <a:r>
              <a:rPr lang="bg-BG" sz="3800" b="1" dirty="0" smtClean="0">
                <a:solidFill>
                  <a:srgbClr val="C00000"/>
                </a:solidFill>
              </a:rPr>
              <a:t>.к.+ β</a:t>
            </a:r>
            <a:r>
              <a:rPr lang="bg-BG" sz="3800" b="1" baseline="-25000" dirty="0" smtClean="0">
                <a:solidFill>
                  <a:srgbClr val="C00000"/>
                </a:solidFill>
              </a:rPr>
              <a:t>2</a:t>
            </a:r>
            <a:r>
              <a:rPr lang="bg-BG" sz="3800" b="1" dirty="0" smtClean="0">
                <a:solidFill>
                  <a:srgbClr val="C00000"/>
                </a:solidFill>
              </a:rPr>
              <a:t>х Ко.л. + β </a:t>
            </a:r>
            <a:r>
              <a:rPr lang="bg-BG" sz="3800" b="1" baseline="-25000" dirty="0" smtClean="0">
                <a:solidFill>
                  <a:srgbClr val="C00000"/>
                </a:solidFill>
              </a:rPr>
              <a:t>3</a:t>
            </a:r>
            <a:r>
              <a:rPr lang="bg-BG" sz="3800" b="1" dirty="0" smtClean="0">
                <a:solidFill>
                  <a:srgbClr val="C00000"/>
                </a:solidFill>
              </a:rPr>
              <a:t>хКф.а.	</a:t>
            </a:r>
            <a:r>
              <a:rPr lang="bg-BG" b="1" dirty="0" smtClean="0"/>
              <a:t>		</a:t>
            </a:r>
            <a:endParaRPr lang="bg-BG" dirty="0" smtClean="0"/>
          </a:p>
          <a:p>
            <a:pPr>
              <a:buNone/>
            </a:pPr>
            <a:r>
              <a:rPr lang="bg-BG" i="1" dirty="0" smtClean="0">
                <a:solidFill>
                  <a:schemeClr val="tx2">
                    <a:lumMod val="75000"/>
                  </a:schemeClr>
                </a:solidFill>
              </a:rPr>
              <a:t>където:</a:t>
            </a:r>
            <a:endParaRPr lang="bg-BG" dirty="0" smtClean="0">
              <a:solidFill>
                <a:schemeClr val="tx2">
                  <a:lumMod val="75000"/>
                </a:schemeClr>
              </a:solidFill>
            </a:endParaRPr>
          </a:p>
          <a:p>
            <a:pPr>
              <a:buNone/>
            </a:pPr>
            <a:r>
              <a:rPr lang="bg-BG" sz="3600" i="1" dirty="0" smtClean="0">
                <a:solidFill>
                  <a:schemeClr val="tx2">
                    <a:lumMod val="75000"/>
                  </a:schemeClr>
                </a:solidFill>
              </a:rPr>
              <a:t>ОЕ - равнище на критерия обща икономическа ефективност;</a:t>
            </a:r>
            <a:endParaRPr lang="bg-BG" sz="3600" dirty="0" smtClean="0">
              <a:solidFill>
                <a:schemeClr val="tx2">
                  <a:lumMod val="75000"/>
                </a:schemeClr>
              </a:solidFill>
            </a:endParaRPr>
          </a:p>
          <a:p>
            <a:pPr>
              <a:buNone/>
            </a:pPr>
            <a:r>
              <a:rPr lang="bg-BG" sz="3600" i="1" dirty="0" smtClean="0">
                <a:solidFill>
                  <a:schemeClr val="tx2">
                    <a:lumMod val="75000"/>
                  </a:schemeClr>
                </a:solidFill>
              </a:rPr>
              <a:t>ФО - равнище на критерия финансови възможности;</a:t>
            </a:r>
            <a:endParaRPr lang="bg-BG" sz="3600" dirty="0" smtClean="0">
              <a:solidFill>
                <a:schemeClr val="tx2">
                  <a:lumMod val="75000"/>
                </a:schemeClr>
              </a:solidFill>
            </a:endParaRPr>
          </a:p>
          <a:p>
            <a:pPr>
              <a:buNone/>
            </a:pPr>
            <a:r>
              <a:rPr lang="bg-BG" sz="3600" b="1" i="1" dirty="0" smtClean="0">
                <a:solidFill>
                  <a:schemeClr val="tx2">
                    <a:lumMod val="75000"/>
                  </a:schemeClr>
                </a:solidFill>
              </a:rPr>
              <a:t>α</a:t>
            </a:r>
            <a:r>
              <a:rPr lang="bg-BG" sz="3600" b="1" i="1" baseline="-25000" dirty="0" smtClean="0">
                <a:solidFill>
                  <a:schemeClr val="tx2">
                    <a:lumMod val="75000"/>
                  </a:schemeClr>
                </a:solidFill>
              </a:rPr>
              <a:t>1,2,3,4</a:t>
            </a:r>
            <a:r>
              <a:rPr lang="bg-BG" sz="3600" i="1" dirty="0" smtClean="0">
                <a:solidFill>
                  <a:schemeClr val="tx2">
                    <a:lumMod val="75000"/>
                  </a:schemeClr>
                </a:solidFill>
              </a:rPr>
              <a:t>–съответните коефициенти на тежест на показателите за производителност, продуктивност, норма на рентабилност и доходност при формиране на равнището на критерия обща икономическа ефективност;</a:t>
            </a:r>
            <a:endParaRPr lang="bg-BG" sz="3600" dirty="0" smtClean="0">
              <a:solidFill>
                <a:schemeClr val="tx2">
                  <a:lumMod val="75000"/>
                </a:schemeClr>
              </a:solidFill>
            </a:endParaRPr>
          </a:p>
          <a:p>
            <a:pPr>
              <a:buNone/>
            </a:pPr>
            <a:r>
              <a:rPr lang="bg-BG" sz="3600" b="1" i="1" dirty="0" smtClean="0">
                <a:solidFill>
                  <a:schemeClr val="tx2">
                    <a:lumMod val="75000"/>
                  </a:schemeClr>
                </a:solidFill>
              </a:rPr>
              <a:t>β </a:t>
            </a:r>
            <a:r>
              <a:rPr lang="bg-BG" sz="3600" b="1" i="1" baseline="-25000" dirty="0" smtClean="0">
                <a:solidFill>
                  <a:schemeClr val="tx2">
                    <a:lumMod val="75000"/>
                  </a:schemeClr>
                </a:solidFill>
              </a:rPr>
              <a:t>1,2,3</a:t>
            </a:r>
            <a:r>
              <a:rPr lang="bg-BG" sz="3600" i="1" dirty="0" smtClean="0">
                <a:solidFill>
                  <a:schemeClr val="tx2">
                    <a:lumMod val="75000"/>
                  </a:schemeClr>
                </a:solidFill>
              </a:rPr>
              <a:t>–съответните коефициенти на тежест на показателите норма на рентабилност на собствения капитал, коефициента на обща ликвидност и коефициента на финансова автономност при формиране на равнището на критерия финансови възможности на земеделските стопанства </a:t>
            </a:r>
            <a:endParaRPr lang="bg-BG" sz="3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 – </a:t>
            </a:r>
            <a:r>
              <a:rPr lang="bg-BG" sz="2800" b="1" dirty="0" smtClean="0">
                <a:solidFill>
                  <a:schemeClr val="tx2">
                    <a:lumMod val="75000"/>
                  </a:schemeClr>
                </a:solidFill>
              </a:rPr>
              <a:t>ІІІ в-т</a:t>
            </a:r>
            <a:endParaRPr lang="bg-BG" sz="2800" dirty="0"/>
          </a:p>
        </p:txBody>
      </p:sp>
      <p:sp>
        <p:nvSpPr>
          <p:cNvPr id="3" name="Content Placeholder 2"/>
          <p:cNvSpPr>
            <a:spLocks noGrp="1"/>
          </p:cNvSpPr>
          <p:nvPr>
            <p:ph idx="1"/>
          </p:nvPr>
        </p:nvSpPr>
        <p:spPr>
          <a:xfrm>
            <a:off x="457200" y="1600200"/>
            <a:ext cx="8229600" cy="4972072"/>
          </a:xfrm>
        </p:spPr>
        <p:txBody>
          <a:bodyPr>
            <a:normAutofit/>
          </a:bodyPr>
          <a:lstStyle/>
          <a:p>
            <a:pPr>
              <a:buNone/>
            </a:pPr>
            <a:r>
              <a:rPr lang="bg-BG" sz="2400" b="1" i="1" dirty="0" smtClean="0">
                <a:solidFill>
                  <a:schemeClr val="tx2">
                    <a:lumMod val="75000"/>
                  </a:schemeClr>
                </a:solidFill>
              </a:rPr>
              <a:t>Определяне стойностите на избраните критерии за оценка на конкурентоспособността:</a:t>
            </a:r>
            <a:endParaRPr lang="bg-BG" sz="2400" dirty="0" smtClean="0">
              <a:solidFill>
                <a:schemeClr val="tx2">
                  <a:lumMod val="75000"/>
                </a:schemeClr>
              </a:solidFill>
            </a:endParaRPr>
          </a:p>
          <a:p>
            <a:r>
              <a:rPr lang="bg-BG" sz="2400" b="1" dirty="0" smtClean="0">
                <a:solidFill>
                  <a:srgbClr val="C00000"/>
                </a:solidFill>
              </a:rPr>
              <a:t>Равнището на критерия за обща устойчивост</a:t>
            </a:r>
            <a:r>
              <a:rPr lang="bg-BG" sz="2400" dirty="0" smtClean="0">
                <a:solidFill>
                  <a:srgbClr val="C00000"/>
                </a:solidFill>
              </a:rPr>
              <a:t> </a:t>
            </a:r>
            <a:r>
              <a:rPr lang="bg-BG" sz="2400" dirty="0" smtClean="0">
                <a:solidFill>
                  <a:srgbClr val="C00000"/>
                </a:solidFill>
              </a:rPr>
              <a:t> и </a:t>
            </a:r>
            <a:r>
              <a:rPr lang="bg-BG" sz="2400" b="1" dirty="0" smtClean="0">
                <a:solidFill>
                  <a:srgbClr val="C00000"/>
                </a:solidFill>
              </a:rPr>
              <a:t>адаптивност</a:t>
            </a:r>
            <a:r>
              <a:rPr lang="bg-BG" sz="2400" dirty="0" smtClean="0">
                <a:solidFill>
                  <a:srgbClr val="C00000"/>
                </a:solidFill>
              </a:rPr>
              <a:t> – се определя от най-ниското равнище на съответния показател;</a:t>
            </a:r>
          </a:p>
          <a:p>
            <a:r>
              <a:rPr lang="bg-BG" sz="2400" b="1" dirty="0" smtClean="0">
                <a:solidFill>
                  <a:schemeClr val="tx2">
                    <a:lumMod val="75000"/>
                  </a:schemeClr>
                </a:solidFill>
              </a:rPr>
              <a:t>Скала за </a:t>
            </a:r>
            <a:r>
              <a:rPr lang="bg-BG" sz="2400" b="1" dirty="0" smtClean="0">
                <a:solidFill>
                  <a:schemeClr val="tx2">
                    <a:lumMod val="75000"/>
                  </a:schemeClr>
                </a:solidFill>
              </a:rPr>
              <a:t>преобразуване: </a:t>
            </a:r>
          </a:p>
          <a:p>
            <a:endParaRPr lang="bg-BG" sz="2400" dirty="0"/>
          </a:p>
        </p:txBody>
      </p:sp>
      <p:graphicFrame>
        <p:nvGraphicFramePr>
          <p:cNvPr id="5" name="Table 4"/>
          <p:cNvGraphicFramePr>
            <a:graphicFrameLocks noGrp="1"/>
          </p:cNvGraphicFramePr>
          <p:nvPr/>
        </p:nvGraphicFramePr>
        <p:xfrm>
          <a:off x="1142976" y="4071942"/>
          <a:ext cx="6096000" cy="2502114"/>
        </p:xfrm>
        <a:graphic>
          <a:graphicData uri="http://schemas.openxmlformats.org/drawingml/2006/table">
            <a:tbl>
              <a:tblPr firstRow="1" bandRow="1">
                <a:tableStyleId>{5C22544A-7EE6-4342-B048-85BDC9FD1C3A}</a:tableStyleId>
              </a:tblPr>
              <a:tblGrid>
                <a:gridCol w="2032000"/>
                <a:gridCol w="2032000"/>
                <a:gridCol w="2032000"/>
              </a:tblGrid>
              <a:tr h="345899">
                <a:tc gridSpan="2">
                  <a:txBody>
                    <a:bodyPr/>
                    <a:lstStyle/>
                    <a:p>
                      <a:pPr algn="ctr">
                        <a:spcAft>
                          <a:spcPts val="0"/>
                        </a:spcAft>
                      </a:pPr>
                      <a:r>
                        <a:rPr lang="bg-BG" sz="1400" b="1" dirty="0">
                          <a:latin typeface="Arial"/>
                          <a:ea typeface="Times New Roman"/>
                        </a:rPr>
                        <a:t>Качествено значение на показателите</a:t>
                      </a:r>
                      <a:endParaRPr lang="bg-BG" sz="1400" b="1" dirty="0">
                        <a:latin typeface="Times New Roman"/>
                        <a:ea typeface="Times New Roman"/>
                      </a:endParaRPr>
                    </a:p>
                  </a:txBody>
                  <a:tcPr marL="68580" marR="68580" marT="0" marB="0"/>
                </a:tc>
                <a:tc hMerge="1">
                  <a:txBody>
                    <a:bodyPr/>
                    <a:lstStyle/>
                    <a:p>
                      <a:endParaRPr lang="bg-BG"/>
                    </a:p>
                  </a:txBody>
                  <a:tcPr/>
                </a:tc>
                <a:tc rowSpan="2">
                  <a:txBody>
                    <a:bodyPr/>
                    <a:lstStyle/>
                    <a:p>
                      <a:pPr algn="ctr">
                        <a:spcAft>
                          <a:spcPts val="0"/>
                        </a:spcAft>
                      </a:pPr>
                      <a:r>
                        <a:rPr lang="bg-BG" sz="1400" b="1" dirty="0">
                          <a:latin typeface="Arial"/>
                          <a:ea typeface="Times New Roman"/>
                        </a:rPr>
                        <a:t>Количествено значение</a:t>
                      </a:r>
                      <a:endParaRPr lang="bg-BG" sz="1400" b="1" dirty="0">
                        <a:latin typeface="Times New Roman"/>
                        <a:ea typeface="Times New Roman"/>
                      </a:endParaRPr>
                    </a:p>
                  </a:txBody>
                  <a:tcPr marL="68580" marR="68580" marT="0" marB="0" anchor="ctr"/>
                </a:tc>
              </a:tr>
              <a:tr h="345899">
                <a:tc>
                  <a:txBody>
                    <a:bodyPr/>
                    <a:lstStyle/>
                    <a:p>
                      <a:pPr algn="ctr">
                        <a:spcAft>
                          <a:spcPts val="0"/>
                        </a:spcAft>
                      </a:pPr>
                      <a:r>
                        <a:rPr lang="bg-BG" sz="1400" b="1" dirty="0">
                          <a:latin typeface="Arial"/>
                          <a:ea typeface="Times New Roman"/>
                        </a:rPr>
                        <a:t>Равнище на обща адаптивност</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Равнище на устойчивост</a:t>
                      </a:r>
                      <a:endParaRPr lang="bg-BG" sz="1400" b="1" dirty="0">
                        <a:latin typeface="Times New Roman"/>
                        <a:ea typeface="Times New Roman"/>
                      </a:endParaRPr>
                    </a:p>
                  </a:txBody>
                  <a:tcPr marL="68580" marR="68580" marT="0" marB="0"/>
                </a:tc>
                <a:tc vMerge="1">
                  <a:txBody>
                    <a:bodyPr/>
                    <a:lstStyle/>
                    <a:p>
                      <a:endParaRPr lang="bg-BG"/>
                    </a:p>
                  </a:txBody>
                  <a:tcPr/>
                </a:tc>
              </a:tr>
              <a:tr h="345899">
                <a:tc>
                  <a:txBody>
                    <a:bodyPr/>
                    <a:lstStyle/>
                    <a:p>
                      <a:pPr algn="ctr">
                        <a:spcAft>
                          <a:spcPts val="0"/>
                        </a:spcAft>
                      </a:pPr>
                      <a:r>
                        <a:rPr lang="bg-BG" sz="1400" b="1" dirty="0">
                          <a:latin typeface="Arial"/>
                          <a:ea typeface="Times New Roman"/>
                        </a:rPr>
                        <a:t>Много високо</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Високо</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1,00</a:t>
                      </a:r>
                      <a:endParaRPr lang="bg-BG" sz="1400" b="1" dirty="0">
                        <a:latin typeface="Times New Roman"/>
                        <a:ea typeface="Times New Roman"/>
                      </a:endParaRPr>
                    </a:p>
                  </a:txBody>
                  <a:tcPr marL="68580" marR="68580" marT="0" marB="0"/>
                </a:tc>
              </a:tr>
              <a:tr h="345899">
                <a:tc>
                  <a:txBody>
                    <a:bodyPr/>
                    <a:lstStyle/>
                    <a:p>
                      <a:pPr algn="ctr">
                        <a:spcAft>
                          <a:spcPts val="0"/>
                        </a:spcAft>
                      </a:pPr>
                      <a:r>
                        <a:rPr lang="bg-BG" sz="1400" b="1">
                          <a:latin typeface="Arial"/>
                          <a:ea typeface="Times New Roman"/>
                        </a:rPr>
                        <a:t>Високо</a:t>
                      </a:r>
                      <a:endParaRPr lang="bg-BG" sz="1400" b="1">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Добро</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0,75</a:t>
                      </a:r>
                      <a:endParaRPr lang="bg-BG" sz="1400" b="1" dirty="0">
                        <a:latin typeface="Times New Roman"/>
                        <a:ea typeface="Times New Roman"/>
                      </a:endParaRPr>
                    </a:p>
                  </a:txBody>
                  <a:tcPr marL="68580" marR="68580" marT="0" marB="0"/>
                </a:tc>
              </a:tr>
              <a:tr h="345899">
                <a:tc>
                  <a:txBody>
                    <a:bodyPr/>
                    <a:lstStyle/>
                    <a:p>
                      <a:pPr algn="ctr">
                        <a:spcAft>
                          <a:spcPts val="0"/>
                        </a:spcAft>
                      </a:pPr>
                      <a:r>
                        <a:rPr lang="bg-BG" sz="1400" b="1">
                          <a:latin typeface="Arial"/>
                          <a:ea typeface="Times New Roman"/>
                        </a:rPr>
                        <a:t>Средно</a:t>
                      </a:r>
                      <a:endParaRPr lang="bg-BG" sz="1400" b="1">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Средно</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0,50</a:t>
                      </a:r>
                      <a:endParaRPr lang="bg-BG" sz="1400" b="1" dirty="0">
                        <a:latin typeface="Times New Roman"/>
                        <a:ea typeface="Times New Roman"/>
                      </a:endParaRPr>
                    </a:p>
                  </a:txBody>
                  <a:tcPr marL="68580" marR="68580" marT="0" marB="0"/>
                </a:tc>
              </a:tr>
              <a:tr h="345899">
                <a:tc>
                  <a:txBody>
                    <a:bodyPr/>
                    <a:lstStyle/>
                    <a:p>
                      <a:pPr algn="ctr">
                        <a:spcAft>
                          <a:spcPts val="0"/>
                        </a:spcAft>
                      </a:pPr>
                      <a:r>
                        <a:rPr lang="bg-BG" sz="1400" b="1">
                          <a:latin typeface="Arial"/>
                          <a:ea typeface="Times New Roman"/>
                        </a:rPr>
                        <a:t>Ниско</a:t>
                      </a:r>
                      <a:endParaRPr lang="bg-BG" sz="1400" b="1">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Ниско</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0,25</a:t>
                      </a:r>
                      <a:endParaRPr lang="bg-BG" sz="1400" b="1" dirty="0">
                        <a:latin typeface="Times New Roman"/>
                        <a:ea typeface="Times New Roman"/>
                      </a:endParaRPr>
                    </a:p>
                  </a:txBody>
                  <a:tcPr marL="68580" marR="68580" marT="0" marB="0"/>
                </a:tc>
              </a:tr>
              <a:tr h="345899">
                <a:tc>
                  <a:txBody>
                    <a:bodyPr/>
                    <a:lstStyle/>
                    <a:p>
                      <a:pPr algn="ctr">
                        <a:spcAft>
                          <a:spcPts val="0"/>
                        </a:spcAft>
                      </a:pPr>
                      <a:r>
                        <a:rPr lang="bg-BG" sz="1400" b="1">
                          <a:latin typeface="Arial"/>
                          <a:ea typeface="Times New Roman"/>
                        </a:rPr>
                        <a:t>Незадоволително</a:t>
                      </a:r>
                      <a:endParaRPr lang="bg-BG" sz="1400" b="1">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Неустойчивост</a:t>
                      </a:r>
                      <a:endParaRPr lang="bg-BG" sz="1400" b="1" dirty="0">
                        <a:latin typeface="Times New Roman"/>
                        <a:ea typeface="Times New Roman"/>
                      </a:endParaRPr>
                    </a:p>
                  </a:txBody>
                  <a:tcPr marL="68580" marR="68580" marT="0" marB="0"/>
                </a:tc>
                <a:tc>
                  <a:txBody>
                    <a:bodyPr/>
                    <a:lstStyle/>
                    <a:p>
                      <a:pPr algn="ctr">
                        <a:spcAft>
                          <a:spcPts val="0"/>
                        </a:spcAft>
                      </a:pPr>
                      <a:r>
                        <a:rPr lang="bg-BG" sz="1400" b="1" dirty="0">
                          <a:latin typeface="Arial"/>
                          <a:ea typeface="Times New Roman"/>
                        </a:rPr>
                        <a:t>0,00</a:t>
                      </a:r>
                      <a:endParaRPr lang="bg-BG" sz="1400" b="1"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dirty="0"/>
          </a:p>
        </p:txBody>
      </p:sp>
      <p:sp>
        <p:nvSpPr>
          <p:cNvPr id="3" name="Content Placeholder 2"/>
          <p:cNvSpPr>
            <a:spLocks noGrp="1"/>
          </p:cNvSpPr>
          <p:nvPr>
            <p:ph idx="1"/>
          </p:nvPr>
        </p:nvSpPr>
        <p:spPr>
          <a:xfrm>
            <a:off x="285720" y="1600200"/>
            <a:ext cx="8643998" cy="4900634"/>
          </a:xfrm>
        </p:spPr>
        <p:txBody>
          <a:bodyPr>
            <a:normAutofit fontScale="62500" lnSpcReduction="20000"/>
          </a:bodyPr>
          <a:lstStyle/>
          <a:p>
            <a:r>
              <a:rPr lang="bg-BG" sz="3500" b="1" dirty="0" smtClean="0">
                <a:solidFill>
                  <a:schemeClr val="tx2">
                    <a:lumMod val="75000"/>
                  </a:schemeClr>
                </a:solidFill>
              </a:rPr>
              <a:t>Индексът на конкурентоспособност:</a:t>
            </a:r>
          </a:p>
          <a:p>
            <a:pPr>
              <a:buNone/>
            </a:pPr>
            <a:r>
              <a:rPr lang="bg-BG" b="1" dirty="0" smtClean="0">
                <a:solidFill>
                  <a:schemeClr val="tx2">
                    <a:lumMod val="75000"/>
                  </a:schemeClr>
                </a:solidFill>
              </a:rPr>
              <a:t>	</a:t>
            </a:r>
            <a:r>
              <a:rPr lang="bg-BG" sz="3800" b="1" dirty="0" err="1" smtClean="0">
                <a:solidFill>
                  <a:srgbClr val="C00000"/>
                </a:solidFill>
              </a:rPr>
              <a:t>Икс</a:t>
            </a:r>
            <a:r>
              <a:rPr lang="bg-BG" sz="3800" b="1" dirty="0" smtClean="0">
                <a:solidFill>
                  <a:srgbClr val="C00000"/>
                </a:solidFill>
              </a:rPr>
              <a:t> = к</a:t>
            </a:r>
            <a:r>
              <a:rPr lang="bg-BG" sz="3800" b="1" baseline="-25000" dirty="0" smtClean="0">
                <a:solidFill>
                  <a:srgbClr val="C00000"/>
                </a:solidFill>
              </a:rPr>
              <a:t>1</a:t>
            </a:r>
            <a:r>
              <a:rPr lang="bg-BG" sz="3800" b="1" dirty="0" smtClean="0">
                <a:solidFill>
                  <a:srgbClr val="C00000"/>
                </a:solidFill>
              </a:rPr>
              <a:t>хОЕ + к</a:t>
            </a:r>
            <a:r>
              <a:rPr lang="bg-BG" sz="3800" b="1" baseline="-25000" dirty="0" smtClean="0">
                <a:solidFill>
                  <a:srgbClr val="C00000"/>
                </a:solidFill>
              </a:rPr>
              <a:t>2</a:t>
            </a:r>
            <a:r>
              <a:rPr lang="bg-BG" sz="3800" b="1" dirty="0" smtClean="0">
                <a:solidFill>
                  <a:srgbClr val="C00000"/>
                </a:solidFill>
              </a:rPr>
              <a:t>хФО + </a:t>
            </a:r>
            <a:r>
              <a:rPr lang="bg-BG" sz="3800" b="1" dirty="0" err="1" smtClean="0">
                <a:solidFill>
                  <a:srgbClr val="C00000"/>
                </a:solidFill>
              </a:rPr>
              <a:t>к</a:t>
            </a:r>
            <a:r>
              <a:rPr lang="bg-BG" sz="3800" b="1" baseline="-25000" dirty="0" err="1" smtClean="0">
                <a:solidFill>
                  <a:srgbClr val="C00000"/>
                </a:solidFill>
              </a:rPr>
              <a:t>з</a:t>
            </a:r>
            <a:r>
              <a:rPr lang="bg-BG" sz="3800" b="1" dirty="0" err="1" smtClean="0">
                <a:solidFill>
                  <a:srgbClr val="C00000"/>
                </a:solidFill>
              </a:rPr>
              <a:t>хОА</a:t>
            </a:r>
            <a:r>
              <a:rPr lang="bg-BG" sz="3800" b="1" dirty="0" smtClean="0">
                <a:solidFill>
                  <a:srgbClr val="C00000"/>
                </a:solidFill>
              </a:rPr>
              <a:t> + к</a:t>
            </a:r>
            <a:r>
              <a:rPr lang="bg-BG" sz="3800" b="1" baseline="-25000" dirty="0" smtClean="0">
                <a:solidFill>
                  <a:srgbClr val="C00000"/>
                </a:solidFill>
              </a:rPr>
              <a:t>4</a:t>
            </a:r>
            <a:r>
              <a:rPr lang="bg-BG" sz="3800" b="1" dirty="0" smtClean="0">
                <a:solidFill>
                  <a:srgbClr val="C00000"/>
                </a:solidFill>
              </a:rPr>
              <a:t>хРУ</a:t>
            </a:r>
            <a:endParaRPr lang="bg-BG" sz="3800" b="1" dirty="0" smtClean="0">
              <a:solidFill>
                <a:schemeClr val="tx2">
                  <a:lumMod val="75000"/>
                </a:schemeClr>
              </a:solidFill>
            </a:endParaRPr>
          </a:p>
          <a:p>
            <a:pPr>
              <a:buNone/>
            </a:pPr>
            <a:r>
              <a:rPr lang="bg-BG" b="1" i="1" dirty="0" err="1" smtClean="0">
                <a:solidFill>
                  <a:schemeClr val="tx2">
                    <a:lumMod val="75000"/>
                  </a:schemeClr>
                </a:solidFill>
              </a:rPr>
              <a:t>Икс</a:t>
            </a:r>
            <a:r>
              <a:rPr lang="bg-BG" b="1" i="1" dirty="0" smtClean="0">
                <a:solidFill>
                  <a:schemeClr val="tx2">
                    <a:lumMod val="75000"/>
                  </a:schemeClr>
                </a:solidFill>
              </a:rPr>
              <a:t> – индекс на конкурентоспособност на стопанството;</a:t>
            </a:r>
            <a:endParaRPr lang="bg-BG" b="1" dirty="0" smtClean="0">
              <a:solidFill>
                <a:schemeClr val="tx2">
                  <a:lumMod val="75000"/>
                </a:schemeClr>
              </a:solidFill>
            </a:endParaRPr>
          </a:p>
          <a:p>
            <a:pPr>
              <a:buNone/>
            </a:pPr>
            <a:r>
              <a:rPr lang="bg-BG" b="1" i="1" dirty="0" smtClean="0">
                <a:solidFill>
                  <a:schemeClr val="tx2">
                    <a:lumMod val="75000"/>
                  </a:schemeClr>
                </a:solidFill>
              </a:rPr>
              <a:t>ОЕ – обща ефективност на стопанството;</a:t>
            </a:r>
            <a:endParaRPr lang="bg-BG" b="1" dirty="0" smtClean="0">
              <a:solidFill>
                <a:schemeClr val="tx2">
                  <a:lumMod val="75000"/>
                </a:schemeClr>
              </a:solidFill>
            </a:endParaRPr>
          </a:p>
          <a:p>
            <a:pPr>
              <a:buNone/>
            </a:pPr>
            <a:r>
              <a:rPr lang="bg-BG" b="1" i="1" dirty="0" smtClean="0">
                <a:solidFill>
                  <a:schemeClr val="tx2">
                    <a:lumMod val="75000"/>
                  </a:schemeClr>
                </a:solidFill>
              </a:rPr>
              <a:t>ФО – финансова обезпеченост;</a:t>
            </a:r>
            <a:endParaRPr lang="bg-BG" b="1" dirty="0" smtClean="0">
              <a:solidFill>
                <a:schemeClr val="tx2">
                  <a:lumMod val="75000"/>
                </a:schemeClr>
              </a:solidFill>
            </a:endParaRPr>
          </a:p>
          <a:p>
            <a:pPr>
              <a:buNone/>
            </a:pPr>
            <a:r>
              <a:rPr lang="bg-BG" b="1" i="1" dirty="0" smtClean="0">
                <a:solidFill>
                  <a:schemeClr val="tx2">
                    <a:lumMod val="75000"/>
                  </a:schemeClr>
                </a:solidFill>
              </a:rPr>
              <a:t>ОА – обща адаптивност на стопанството;</a:t>
            </a:r>
            <a:endParaRPr lang="bg-BG" b="1" dirty="0" smtClean="0">
              <a:solidFill>
                <a:schemeClr val="tx2">
                  <a:lumMod val="75000"/>
                </a:schemeClr>
              </a:solidFill>
            </a:endParaRPr>
          </a:p>
          <a:p>
            <a:pPr>
              <a:buNone/>
            </a:pPr>
            <a:r>
              <a:rPr lang="bg-BG" b="1" i="1" dirty="0" smtClean="0">
                <a:solidFill>
                  <a:schemeClr val="tx2">
                    <a:lumMod val="75000"/>
                  </a:schemeClr>
                </a:solidFill>
              </a:rPr>
              <a:t>РУ – равнище на обща устойчивост на стопанството; </a:t>
            </a:r>
            <a:endParaRPr lang="bg-BG" b="1" dirty="0" smtClean="0">
              <a:solidFill>
                <a:schemeClr val="tx2">
                  <a:lumMod val="75000"/>
                </a:schemeClr>
              </a:solidFill>
            </a:endParaRPr>
          </a:p>
          <a:p>
            <a:pPr>
              <a:buNone/>
            </a:pPr>
            <a:r>
              <a:rPr lang="bg-BG" b="1" i="1" dirty="0" smtClean="0">
                <a:solidFill>
                  <a:schemeClr val="tx2">
                    <a:lumMod val="75000"/>
                  </a:schemeClr>
                </a:solidFill>
              </a:rPr>
              <a:t>К</a:t>
            </a:r>
            <a:r>
              <a:rPr lang="bg-BG" b="1" i="1" baseline="-25000" dirty="0" smtClean="0">
                <a:solidFill>
                  <a:schemeClr val="tx2">
                    <a:lumMod val="75000"/>
                  </a:schemeClr>
                </a:solidFill>
              </a:rPr>
              <a:t>1, 2, 3, 4</a:t>
            </a:r>
            <a:r>
              <a:rPr lang="bg-BG" b="1" i="1" dirty="0" smtClean="0">
                <a:solidFill>
                  <a:schemeClr val="tx2">
                    <a:lumMod val="75000"/>
                  </a:schemeClr>
                </a:solidFill>
              </a:rPr>
              <a:t> - коефициентите на тежест на съответните критерии</a:t>
            </a:r>
            <a:endParaRPr lang="bg-BG" b="1" dirty="0" smtClean="0">
              <a:solidFill>
                <a:schemeClr val="tx2">
                  <a:lumMod val="75000"/>
                </a:schemeClr>
              </a:solidFill>
            </a:endParaRPr>
          </a:p>
          <a:p>
            <a:pPr>
              <a:buNone/>
            </a:pPr>
            <a:r>
              <a:rPr lang="bg-BG" b="1" dirty="0" smtClean="0">
                <a:solidFill>
                  <a:schemeClr val="tx2">
                    <a:lumMod val="75000"/>
                  </a:schemeClr>
                </a:solidFill>
              </a:rPr>
              <a:t> </a:t>
            </a:r>
          </a:p>
          <a:p>
            <a:r>
              <a:rPr lang="bg-BG" sz="3500" b="1" dirty="0" smtClean="0">
                <a:solidFill>
                  <a:schemeClr val="tx2">
                    <a:lumMod val="75000"/>
                  </a:schemeClr>
                </a:solidFill>
              </a:rPr>
              <a:t>Индекс за конкурентоспособност на стопанството - варира между 0 и 1; </a:t>
            </a:r>
          </a:p>
          <a:p>
            <a:endParaRPr lang="bg-BG" b="1" dirty="0" smtClean="0">
              <a:solidFill>
                <a:schemeClr val="tx2">
                  <a:lumMod val="75000"/>
                </a:schemeClr>
              </a:solidFill>
            </a:endParaRPr>
          </a:p>
          <a:p>
            <a:r>
              <a:rPr lang="bg-BG" sz="3500" b="1" dirty="0" smtClean="0">
                <a:solidFill>
                  <a:schemeClr val="tx2">
                    <a:lumMod val="75000"/>
                  </a:schemeClr>
                </a:solidFill>
              </a:rPr>
              <a:t>Скала за равнище на конкурентоспособност -  висока, добра, ниска конкурентоспособност или като неконкурентноспособно;  три категории – с висока, средна и с ниска конкурентоспособност. </a:t>
            </a:r>
          </a:p>
          <a:p>
            <a:endParaRPr lang="bg-B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285884"/>
          </a:xfrm>
          <a:ln>
            <a:solidFill>
              <a:schemeClr val="tx2">
                <a:lumMod val="75000"/>
              </a:schemeClr>
            </a:solidFill>
          </a:ln>
        </p:spPr>
        <p:txBody>
          <a:bodyPr>
            <a:noAutofit/>
          </a:bodyPr>
          <a:lstStyle/>
          <a:p>
            <a:r>
              <a:rPr lang="bg-BG" sz="3200" b="1" dirty="0" smtClean="0">
                <a:solidFill>
                  <a:srgbClr val="C00000"/>
                </a:solidFill>
              </a:rPr>
              <a:t>Дефиниране на категорията “конкурентоспособност на земеделските стопанства”</a:t>
            </a:r>
            <a:endParaRPr lang="bg-BG" sz="3200" b="1" dirty="0">
              <a:solidFill>
                <a:srgbClr val="C00000"/>
              </a:solidFill>
            </a:endParaRPr>
          </a:p>
        </p:txBody>
      </p:sp>
      <p:sp>
        <p:nvSpPr>
          <p:cNvPr id="3" name="Content Placeholder 2"/>
          <p:cNvSpPr>
            <a:spLocks noGrp="1"/>
          </p:cNvSpPr>
          <p:nvPr>
            <p:ph idx="1"/>
          </p:nvPr>
        </p:nvSpPr>
        <p:spPr>
          <a:xfrm>
            <a:off x="457200" y="1643050"/>
            <a:ext cx="8186766" cy="4483113"/>
          </a:xfrm>
        </p:spPr>
        <p:txBody>
          <a:bodyPr>
            <a:normAutofit lnSpcReduction="10000"/>
          </a:bodyPr>
          <a:lstStyle/>
          <a:p>
            <a:pPr>
              <a:buNone/>
            </a:pPr>
            <a:r>
              <a:rPr lang="bg-BG" b="1" dirty="0" smtClean="0">
                <a:solidFill>
                  <a:schemeClr val="tx2">
                    <a:lumMod val="75000"/>
                  </a:schemeClr>
                </a:solidFill>
              </a:rPr>
              <a:t>    Вътрешната способност и потенциал на земеделските стопанства да поддържат устойчиви конкурентни предимства, осигуряващи реализация на продукцията на пазара, основаващи се на високи стопански резултати,  непрекъснато адаптиране към промените на средата (пазарна, природна и институционална) и усъвършенстване, основано на знания и иновации.</a:t>
            </a:r>
            <a:endParaRPr lang="bg-BG" dirty="0" smtClean="0">
              <a:solidFill>
                <a:schemeClr val="tx2">
                  <a:lumMod val="75000"/>
                </a:schemeClr>
              </a:solidFill>
            </a:endParaRPr>
          </a:p>
          <a:p>
            <a:endParaRPr lang="bg-B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bg-BG" sz="6000" b="1" dirty="0" smtClean="0">
                <a:solidFill>
                  <a:schemeClr val="tx2">
                    <a:lumMod val="75000"/>
                  </a:schemeClr>
                </a:solidFill>
              </a:rPr>
              <a:t>Въпроси и дискусия </a:t>
            </a:r>
            <a:r>
              <a:rPr lang="bg-BG" sz="6000" b="1" dirty="0" smtClean="0">
                <a:solidFill>
                  <a:srgbClr val="C00000"/>
                </a:solidFill>
              </a:rPr>
              <a:t/>
            </a:r>
            <a:br>
              <a:rPr lang="bg-BG" sz="6000" b="1" dirty="0" smtClean="0">
                <a:solidFill>
                  <a:srgbClr val="C00000"/>
                </a:solidFill>
              </a:rPr>
            </a:br>
            <a:endParaRPr lang="bg-BG" sz="6000" dirty="0"/>
          </a:p>
        </p:txBody>
      </p:sp>
      <p:sp>
        <p:nvSpPr>
          <p:cNvPr id="3" name="Subtitle 2"/>
          <p:cNvSpPr>
            <a:spLocks noGrp="1"/>
          </p:cNvSpPr>
          <p:nvPr>
            <p:ph type="subTitle" idx="1"/>
          </p:nvPr>
        </p:nvSpPr>
        <p:spPr/>
        <p:txBody>
          <a:bodyPr/>
          <a:lstStyle/>
          <a:p>
            <a:endParaRPr lang="bg-B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68412"/>
          </a:xfrm>
          <a:ln>
            <a:solidFill>
              <a:schemeClr val="tx2">
                <a:lumMod val="60000"/>
                <a:lumOff val="40000"/>
              </a:schemeClr>
            </a:solidFill>
          </a:ln>
        </p:spPr>
        <p:txBody>
          <a:bodyPr>
            <a:noAutofit/>
          </a:bodyPr>
          <a:lstStyle/>
          <a:p>
            <a:r>
              <a:rPr lang="bg-BG" sz="3200" b="1" dirty="0" smtClean="0">
                <a:solidFill>
                  <a:srgbClr val="C00000"/>
                </a:solidFill>
              </a:rPr>
              <a:t>Предимства на определението</a:t>
            </a:r>
            <a:br>
              <a:rPr lang="bg-BG" sz="3200" b="1" dirty="0" smtClean="0">
                <a:solidFill>
                  <a:srgbClr val="C00000"/>
                </a:solidFill>
              </a:rPr>
            </a:br>
            <a:r>
              <a:rPr lang="bg-BG" sz="3200" b="1" dirty="0" smtClean="0">
                <a:solidFill>
                  <a:srgbClr val="C00000"/>
                </a:solidFill>
              </a:rPr>
              <a:t>“конкурентоспособност на земеделските стопанства”</a:t>
            </a:r>
            <a:endParaRPr lang="bg-BG" sz="3200" b="1" dirty="0">
              <a:solidFill>
                <a:srgbClr val="C00000"/>
              </a:solidFill>
            </a:endParaRPr>
          </a:p>
        </p:txBody>
      </p:sp>
      <p:sp>
        <p:nvSpPr>
          <p:cNvPr id="3" name="Content Placeholder 2"/>
          <p:cNvSpPr>
            <a:spLocks noGrp="1"/>
          </p:cNvSpPr>
          <p:nvPr>
            <p:ph idx="1"/>
          </p:nvPr>
        </p:nvSpPr>
        <p:spPr>
          <a:xfrm>
            <a:off x="285720" y="1857364"/>
            <a:ext cx="8572560" cy="4572032"/>
          </a:xfrm>
        </p:spPr>
        <p:txBody>
          <a:bodyPr>
            <a:normAutofit/>
          </a:bodyPr>
          <a:lstStyle/>
          <a:p>
            <a:r>
              <a:rPr lang="bg-BG" sz="3600" b="1" dirty="0" smtClean="0">
                <a:solidFill>
                  <a:schemeClr val="tx2">
                    <a:lumMod val="75000"/>
                  </a:schemeClr>
                </a:solidFill>
              </a:rPr>
              <a:t>Практическа приложимост;</a:t>
            </a:r>
          </a:p>
          <a:p>
            <a:r>
              <a:rPr lang="bg-BG" sz="3600" b="1" dirty="0" smtClean="0">
                <a:solidFill>
                  <a:schemeClr val="tx2">
                    <a:lumMod val="75000"/>
                  </a:schemeClr>
                </a:solidFill>
              </a:rPr>
              <a:t>Отразява основните характеристики на конкурентоспособността;</a:t>
            </a:r>
          </a:p>
          <a:p>
            <a:r>
              <a:rPr lang="ru-RU" sz="3600" b="1" dirty="0" smtClean="0">
                <a:solidFill>
                  <a:schemeClr val="tx2">
                    <a:lumMod val="75000"/>
                  </a:schemeClr>
                </a:solidFill>
              </a:rPr>
              <a:t>Основа, на </a:t>
            </a:r>
            <a:r>
              <a:rPr lang="ru-RU" sz="3600" b="1" dirty="0" err="1" smtClean="0">
                <a:solidFill>
                  <a:schemeClr val="tx2">
                    <a:lumMod val="75000"/>
                  </a:schemeClr>
                </a:solidFill>
              </a:rPr>
              <a:t>която</a:t>
            </a:r>
            <a:r>
              <a:rPr lang="ru-RU" sz="3600" b="1" dirty="0" smtClean="0">
                <a:solidFill>
                  <a:schemeClr val="tx2">
                    <a:lumMod val="75000"/>
                  </a:schemeClr>
                </a:solidFill>
              </a:rPr>
              <a:t> да се </a:t>
            </a:r>
            <a:r>
              <a:rPr lang="ru-RU" sz="3600" b="1" dirty="0" err="1" smtClean="0">
                <a:solidFill>
                  <a:schemeClr val="tx2">
                    <a:lumMod val="75000"/>
                  </a:schemeClr>
                </a:solidFill>
              </a:rPr>
              <a:t>разработи</a:t>
            </a:r>
            <a:r>
              <a:rPr lang="ru-RU" sz="3600" b="1" dirty="0" smtClean="0">
                <a:solidFill>
                  <a:schemeClr val="tx2">
                    <a:lumMod val="75000"/>
                  </a:schemeClr>
                </a:solidFill>
              </a:rPr>
              <a:t>  методически подход за оценка на </a:t>
            </a:r>
            <a:r>
              <a:rPr lang="ru-RU" sz="3600" b="1" dirty="0" err="1" smtClean="0">
                <a:solidFill>
                  <a:schemeClr val="tx2">
                    <a:lumMod val="75000"/>
                  </a:schemeClr>
                </a:solidFill>
              </a:rPr>
              <a:t>равнището</a:t>
            </a:r>
            <a:r>
              <a:rPr lang="ru-RU" sz="3600" b="1" dirty="0" smtClean="0">
                <a:solidFill>
                  <a:schemeClr val="tx2">
                    <a:lumMod val="75000"/>
                  </a:schemeClr>
                </a:solidFill>
              </a:rPr>
              <a:t> </a:t>
            </a:r>
            <a:r>
              <a:rPr lang="ru-RU" sz="3600" b="1" dirty="0" err="1" smtClean="0">
                <a:solidFill>
                  <a:schemeClr val="tx2">
                    <a:lumMod val="75000"/>
                  </a:schemeClr>
                </a:solidFill>
              </a:rPr>
              <a:t>на</a:t>
            </a:r>
            <a:r>
              <a:rPr lang="ru-RU" sz="3600" b="1" dirty="0" smtClean="0">
                <a:solidFill>
                  <a:schemeClr val="tx2">
                    <a:lumMod val="75000"/>
                  </a:schemeClr>
                </a:solidFill>
              </a:rPr>
              <a:t> </a:t>
            </a:r>
            <a:r>
              <a:rPr lang="ru-RU" sz="3600" b="1" dirty="0" err="1" smtClean="0">
                <a:solidFill>
                  <a:schemeClr val="tx2">
                    <a:lumMod val="75000"/>
                  </a:schemeClr>
                </a:solidFill>
              </a:rPr>
              <a:t>конкурентоспособност</a:t>
            </a:r>
            <a:r>
              <a:rPr lang="ru-RU" sz="3600" b="1" dirty="0" smtClean="0">
                <a:solidFill>
                  <a:schemeClr val="tx2">
                    <a:lumMod val="75000"/>
                  </a:schemeClr>
                </a:solidFill>
              </a:rPr>
              <a:t> на </a:t>
            </a:r>
            <a:r>
              <a:rPr lang="ru-RU" sz="3600" b="1" dirty="0" err="1" smtClean="0">
                <a:solidFill>
                  <a:schemeClr val="tx2">
                    <a:lumMod val="75000"/>
                  </a:schemeClr>
                </a:solidFill>
              </a:rPr>
              <a:t>земеделските</a:t>
            </a:r>
            <a:r>
              <a:rPr lang="ru-RU" sz="3600" b="1" dirty="0" smtClean="0">
                <a:solidFill>
                  <a:schemeClr val="tx2">
                    <a:lumMod val="75000"/>
                  </a:schemeClr>
                </a:solidFill>
              </a:rPr>
              <a:t> </a:t>
            </a:r>
            <a:r>
              <a:rPr lang="ru-RU" sz="3600" b="1" dirty="0" err="1" smtClean="0">
                <a:solidFill>
                  <a:schemeClr val="tx2">
                    <a:lumMod val="75000"/>
                  </a:schemeClr>
                </a:solidFill>
              </a:rPr>
              <a:t>стопанства</a:t>
            </a:r>
            <a:r>
              <a:rPr lang="ru-RU" sz="3600" b="1" dirty="0" smtClean="0">
                <a:solidFill>
                  <a:schemeClr val="tx2">
                    <a:lumMod val="75000"/>
                  </a:schemeClr>
                </a:solidFill>
              </a:rPr>
              <a:t> </a:t>
            </a:r>
            <a:r>
              <a:rPr lang="bg-BG" sz="3600" b="1" dirty="0" smtClean="0">
                <a:solidFill>
                  <a:schemeClr val="tx2">
                    <a:lumMod val="75000"/>
                  </a:schemeClr>
                </a:solidFill>
              </a:rPr>
              <a:t> </a:t>
            </a:r>
          </a:p>
          <a:p>
            <a:endParaRPr lang="bg-BG" sz="36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a:ln>
            <a:solidFill>
              <a:schemeClr val="tx2">
                <a:lumMod val="75000"/>
              </a:schemeClr>
            </a:solidFill>
          </a:ln>
        </p:spPr>
        <p:txBody>
          <a:bodyPr>
            <a:noAutofit/>
          </a:bodyPr>
          <a:lstStyle/>
          <a:p>
            <a:r>
              <a:rPr lang="bg-BG" sz="3000" b="1" dirty="0" smtClean="0">
                <a:solidFill>
                  <a:srgbClr val="C00000"/>
                </a:solidFill>
              </a:rPr>
              <a:t>Същностни характеристики на конкурентоспособността на земеделските стопанства:</a:t>
            </a:r>
            <a:endParaRPr lang="bg-BG" sz="3000" b="1" dirty="0">
              <a:solidFill>
                <a:srgbClr val="C00000"/>
              </a:solidFill>
            </a:endParaRPr>
          </a:p>
        </p:txBody>
      </p:sp>
      <p:sp>
        <p:nvSpPr>
          <p:cNvPr id="3" name="Content Placeholder 2"/>
          <p:cNvSpPr>
            <a:spLocks noGrp="1"/>
          </p:cNvSpPr>
          <p:nvPr>
            <p:ph idx="1"/>
          </p:nvPr>
        </p:nvSpPr>
        <p:spPr>
          <a:xfrm>
            <a:off x="457200" y="1600200"/>
            <a:ext cx="8229600" cy="4900634"/>
          </a:xfrm>
        </p:spPr>
        <p:txBody>
          <a:bodyPr>
            <a:normAutofit fontScale="92500" lnSpcReduction="20000"/>
          </a:bodyPr>
          <a:lstStyle/>
          <a:p>
            <a:r>
              <a:rPr lang="bg-BG" b="1" dirty="0" smtClean="0">
                <a:solidFill>
                  <a:schemeClr val="tx2">
                    <a:lumMod val="75000"/>
                  </a:schemeClr>
                </a:solidFill>
              </a:rPr>
              <a:t>сложна, комплексна, многопластова икономическа категория;</a:t>
            </a:r>
          </a:p>
          <a:p>
            <a:r>
              <a:rPr lang="bg-BG" b="1" dirty="0" smtClean="0">
                <a:solidFill>
                  <a:schemeClr val="tx2">
                    <a:lumMod val="75000"/>
                  </a:schemeClr>
                </a:solidFill>
              </a:rPr>
              <a:t>относителна величина;</a:t>
            </a:r>
          </a:p>
          <a:p>
            <a:r>
              <a:rPr lang="bg-BG" b="1" dirty="0" smtClean="0">
                <a:solidFill>
                  <a:schemeClr val="tx2">
                    <a:lumMod val="75000"/>
                  </a:schemeClr>
                </a:solidFill>
              </a:rPr>
              <a:t>динамична величина;</a:t>
            </a:r>
          </a:p>
          <a:p>
            <a:r>
              <a:rPr lang="bg-BG" b="1" dirty="0" smtClean="0">
                <a:solidFill>
                  <a:schemeClr val="tx2">
                    <a:lumMod val="75000"/>
                  </a:schemeClr>
                </a:solidFill>
              </a:rPr>
              <a:t>отразява способността на земеделските стопанствата да се адаптират към променящата се среда;</a:t>
            </a:r>
          </a:p>
          <a:p>
            <a:r>
              <a:rPr lang="bg-BG" b="1" dirty="0" smtClean="0">
                <a:solidFill>
                  <a:schemeClr val="tx2">
                    <a:lumMod val="75000"/>
                  </a:schemeClr>
                </a:solidFill>
              </a:rPr>
              <a:t>дълготраен характер на конкурентните предимства;</a:t>
            </a:r>
          </a:p>
          <a:p>
            <a:r>
              <a:rPr lang="bg-BG" b="1" dirty="0" smtClean="0">
                <a:solidFill>
                  <a:schemeClr val="tx2">
                    <a:lumMod val="75000"/>
                  </a:schemeClr>
                </a:solidFill>
              </a:rPr>
              <a:t>конкурентоспособността и ефективността са тясно свързани категории   </a:t>
            </a:r>
            <a:endParaRPr lang="bg-BG"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68412"/>
          </a:xfrm>
          <a:solidFill>
            <a:schemeClr val="accent6">
              <a:lumMod val="20000"/>
              <a:lumOff val="80000"/>
            </a:schemeClr>
          </a:solidFill>
        </p:spPr>
        <p:txBody>
          <a:bodyPr>
            <a:noAutofit/>
          </a:bodyPr>
          <a:lstStyle/>
          <a:p>
            <a:r>
              <a:rPr lang="bg-BG" sz="3200" b="1" dirty="0" smtClean="0">
                <a:solidFill>
                  <a:srgbClr val="C00000"/>
                </a:solidFill>
              </a:rPr>
              <a:t>Методически подход за оценка на равнището на конкурентоспособност на земеделските стопанства</a:t>
            </a:r>
            <a:endParaRPr lang="bg-BG" sz="3200" dirty="0"/>
          </a:p>
        </p:txBody>
      </p:sp>
      <p:sp>
        <p:nvSpPr>
          <p:cNvPr id="3" name="Content Placeholder 2"/>
          <p:cNvSpPr>
            <a:spLocks noGrp="1"/>
          </p:cNvSpPr>
          <p:nvPr>
            <p:ph idx="1"/>
          </p:nvPr>
        </p:nvSpPr>
        <p:spPr>
          <a:xfrm>
            <a:off x="457200" y="1857364"/>
            <a:ext cx="8329642" cy="4786346"/>
          </a:xfrm>
        </p:spPr>
        <p:txBody>
          <a:bodyPr>
            <a:normAutofit fontScale="85000" lnSpcReduction="10000"/>
          </a:bodyPr>
          <a:lstStyle/>
          <a:p>
            <a:pPr>
              <a:buNone/>
            </a:pPr>
            <a:r>
              <a:rPr lang="bg-BG" b="1" dirty="0" smtClean="0">
                <a:solidFill>
                  <a:srgbClr val="C00000"/>
                </a:solidFill>
              </a:rPr>
              <a:t>Цел:</a:t>
            </a:r>
            <a:r>
              <a:rPr lang="bg-BG" b="1" dirty="0" smtClean="0">
                <a:solidFill>
                  <a:schemeClr val="tx2">
                    <a:lumMod val="75000"/>
                  </a:schemeClr>
                </a:solidFill>
              </a:rPr>
              <a:t> да се изведе интегрална оценка за равнището на конкурентоспособност на земеделските стопанства;</a:t>
            </a:r>
          </a:p>
          <a:p>
            <a:pPr>
              <a:buNone/>
            </a:pPr>
            <a:r>
              <a:rPr lang="bg-BG" b="1" dirty="0" smtClean="0">
                <a:solidFill>
                  <a:schemeClr val="tx2">
                    <a:lumMod val="75000"/>
                  </a:schemeClr>
                </a:solidFill>
              </a:rPr>
              <a:t> </a:t>
            </a:r>
            <a:r>
              <a:rPr lang="bg-BG" b="1" dirty="0" smtClean="0">
                <a:solidFill>
                  <a:srgbClr val="C00000"/>
                </a:solidFill>
              </a:rPr>
              <a:t>Методи:</a:t>
            </a:r>
            <a:r>
              <a:rPr lang="bg-BG" b="1" dirty="0" smtClean="0">
                <a:solidFill>
                  <a:schemeClr val="tx2">
                    <a:lumMod val="75000"/>
                  </a:schemeClr>
                </a:solidFill>
              </a:rPr>
              <a:t> метод на главните компоненти (МГК),  метод на </a:t>
            </a:r>
            <a:r>
              <a:rPr lang="bg-BG" b="1" dirty="0" err="1" smtClean="0">
                <a:solidFill>
                  <a:schemeClr val="tx2">
                    <a:lumMod val="75000"/>
                  </a:schemeClr>
                </a:solidFill>
              </a:rPr>
              <a:t>Пирсън</a:t>
            </a:r>
            <a:r>
              <a:rPr lang="bg-BG" b="1" dirty="0" smtClean="0">
                <a:solidFill>
                  <a:schemeClr val="tx2">
                    <a:lumMod val="75000"/>
                  </a:schemeClr>
                </a:solidFill>
              </a:rPr>
              <a:t> за проверка на хипотези; аналитичен метод; </a:t>
            </a:r>
            <a:r>
              <a:rPr lang="bg-BG" b="1" dirty="0" err="1" smtClean="0">
                <a:solidFill>
                  <a:schemeClr val="tx2">
                    <a:lumMod val="75000"/>
                  </a:schemeClr>
                </a:solidFill>
              </a:rPr>
              <a:t>метод</a:t>
            </a:r>
            <a:r>
              <a:rPr lang="bg-BG" b="1" dirty="0" smtClean="0">
                <a:solidFill>
                  <a:schemeClr val="tx2">
                    <a:lumMod val="75000"/>
                  </a:schemeClr>
                </a:solidFill>
              </a:rPr>
              <a:t> на статистическите групировки; графичен метод, вариационен анализ, сравнителен анализ, дескриптивен анализ и др</a:t>
            </a:r>
            <a:r>
              <a:rPr lang="bg-BG" b="1" dirty="0" smtClean="0">
                <a:solidFill>
                  <a:schemeClr val="tx2">
                    <a:lumMod val="75000"/>
                  </a:schemeClr>
                </a:solidFill>
              </a:rPr>
              <a:t>.;</a:t>
            </a:r>
            <a:endParaRPr lang="bg-BG" b="1" dirty="0" smtClean="0">
              <a:solidFill>
                <a:schemeClr val="tx2">
                  <a:lumMod val="75000"/>
                </a:schemeClr>
              </a:solidFill>
            </a:endParaRPr>
          </a:p>
          <a:p>
            <a:pPr>
              <a:buNone/>
            </a:pPr>
            <a:r>
              <a:rPr lang="bg-BG" b="1" dirty="0" smtClean="0">
                <a:solidFill>
                  <a:srgbClr val="C00000"/>
                </a:solidFill>
              </a:rPr>
              <a:t>Източник на информация: </a:t>
            </a:r>
            <a:r>
              <a:rPr lang="bg-BG" b="1" dirty="0" smtClean="0">
                <a:solidFill>
                  <a:schemeClr val="tx2">
                    <a:lumMod val="75000"/>
                  </a:schemeClr>
                </a:solidFill>
              </a:rPr>
              <a:t>панелна извадка от първични данни на наблюдаваните земеделски стопанства от СЗСИ, отдел “</a:t>
            </a:r>
            <a:r>
              <a:rPr lang="bg-BG" b="1" dirty="0" err="1" smtClean="0">
                <a:solidFill>
                  <a:schemeClr val="tx2">
                    <a:lumMod val="75000"/>
                  </a:schemeClr>
                </a:solidFill>
              </a:rPr>
              <a:t>Агростатистика</a:t>
            </a:r>
            <a:r>
              <a:rPr lang="bg-BG" b="1" dirty="0" smtClean="0">
                <a:solidFill>
                  <a:schemeClr val="tx2">
                    <a:lumMod val="75000"/>
                  </a:schemeClr>
                </a:solidFill>
              </a:rPr>
              <a:t>”, МЗХ ; данни от анкетни </a:t>
            </a:r>
            <a:r>
              <a:rPr lang="bg-BG" b="1" dirty="0" smtClean="0">
                <a:solidFill>
                  <a:schemeClr val="tx2">
                    <a:lumMod val="75000"/>
                  </a:schemeClr>
                </a:solidFill>
              </a:rPr>
              <a:t>проучвания</a:t>
            </a:r>
            <a:r>
              <a:rPr lang="bg-BG" b="1" dirty="0" smtClean="0">
                <a:solidFill>
                  <a:schemeClr val="tx2">
                    <a:lumMod val="75000"/>
                  </a:schemeClr>
                </a:solidFill>
              </a:rPr>
              <a:t>;</a:t>
            </a:r>
            <a:endParaRPr lang="bg-BG" b="1" dirty="0" smtClean="0">
              <a:solidFill>
                <a:schemeClr val="tx2">
                  <a:lumMod val="75000"/>
                </a:schemeClr>
              </a:solidFill>
            </a:endParaRPr>
          </a:p>
          <a:p>
            <a:pPr>
              <a:buNone/>
            </a:pPr>
            <a:r>
              <a:rPr lang="bg-BG" b="1" dirty="0" smtClean="0">
                <a:solidFill>
                  <a:schemeClr val="tx2">
                    <a:lumMod val="75000"/>
                  </a:schemeClr>
                </a:solidFill>
              </a:rPr>
              <a:t>  </a:t>
            </a:r>
            <a:r>
              <a:rPr lang="bg-BG" b="1" dirty="0" smtClean="0">
                <a:solidFill>
                  <a:srgbClr val="C00000"/>
                </a:solidFill>
              </a:rPr>
              <a:t>Предложение за обсъждане: </a:t>
            </a:r>
            <a:r>
              <a:rPr lang="bg-BG" b="1" dirty="0" smtClean="0">
                <a:solidFill>
                  <a:schemeClr val="tx2">
                    <a:lumMod val="75000"/>
                  </a:schemeClr>
                </a:solidFill>
              </a:rPr>
              <a:t>Три варианта</a:t>
            </a:r>
            <a:endParaRPr lang="bg-BG"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a:solidFill>
            <a:schemeClr val="accent6">
              <a:lumMod val="20000"/>
              <a:lumOff val="80000"/>
            </a:schemeClr>
          </a:solidFill>
        </p:spPr>
        <p:txBody>
          <a:bodyPr>
            <a:no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b="1" dirty="0">
              <a:solidFill>
                <a:srgbClr val="C00000"/>
              </a:solidFill>
            </a:endParaRPr>
          </a:p>
        </p:txBody>
      </p:sp>
      <p:sp>
        <p:nvSpPr>
          <p:cNvPr id="3" name="Content Placeholder 2"/>
          <p:cNvSpPr>
            <a:spLocks noGrp="1"/>
          </p:cNvSpPr>
          <p:nvPr>
            <p:ph idx="1"/>
          </p:nvPr>
        </p:nvSpPr>
        <p:spPr>
          <a:xfrm>
            <a:off x="357158" y="1142984"/>
            <a:ext cx="8501122" cy="5500726"/>
          </a:xfrm>
        </p:spPr>
        <p:txBody>
          <a:bodyPr>
            <a:normAutofit/>
          </a:bodyPr>
          <a:lstStyle/>
          <a:p>
            <a:pPr>
              <a:buNone/>
            </a:pPr>
            <a:endParaRPr lang="bg-BG" dirty="0" smtClean="0"/>
          </a:p>
          <a:p>
            <a:endParaRPr lang="bg-BG" dirty="0"/>
          </a:p>
        </p:txBody>
      </p:sp>
      <p:grpSp>
        <p:nvGrpSpPr>
          <p:cNvPr id="4" name="Canvas 2"/>
          <p:cNvGrpSpPr>
            <a:grpSpLocks/>
          </p:cNvGrpSpPr>
          <p:nvPr/>
        </p:nvGrpSpPr>
        <p:grpSpPr bwMode="auto">
          <a:xfrm>
            <a:off x="428596" y="1285861"/>
            <a:ext cx="8286808" cy="5357850"/>
            <a:chOff x="0" y="0"/>
            <a:chExt cx="58750" cy="47549"/>
          </a:xfrm>
        </p:grpSpPr>
        <p:sp>
          <p:nvSpPr>
            <p:cNvPr id="5" name="AutoShape 32"/>
            <p:cNvSpPr>
              <a:spLocks noChangeAspect="1" noChangeArrowheads="1"/>
            </p:cNvSpPr>
            <p:nvPr/>
          </p:nvSpPr>
          <p:spPr bwMode="auto">
            <a:xfrm>
              <a:off x="0" y="0"/>
              <a:ext cx="58750" cy="47549"/>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6" name="Oval 4"/>
            <p:cNvSpPr>
              <a:spLocks noChangeArrowheads="1"/>
            </p:cNvSpPr>
            <p:nvPr/>
          </p:nvSpPr>
          <p:spPr bwMode="auto">
            <a:xfrm>
              <a:off x="22171" y="0"/>
              <a:ext cx="13717" cy="5715"/>
            </a:xfrm>
            <a:prstGeom prst="ellipse">
              <a:avLst/>
            </a:prstGeom>
            <a:solidFill>
              <a:srgbClr val="CCFFCC"/>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7" name="Oval 5"/>
            <p:cNvSpPr>
              <a:spLocks noChangeArrowheads="1"/>
            </p:cNvSpPr>
            <p:nvPr/>
          </p:nvSpPr>
          <p:spPr bwMode="auto">
            <a:xfrm>
              <a:off x="460" y="14859"/>
              <a:ext cx="12574" cy="9144"/>
            </a:xfrm>
            <a:prstGeom prst="ellipse">
              <a:avLst/>
            </a:prstGeom>
            <a:solidFill>
              <a:srgbClr val="FFFF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8" name="Oval 6"/>
            <p:cNvSpPr>
              <a:spLocks noChangeArrowheads="1"/>
            </p:cNvSpPr>
            <p:nvPr/>
          </p:nvSpPr>
          <p:spPr bwMode="auto">
            <a:xfrm>
              <a:off x="22171" y="6858"/>
              <a:ext cx="13717" cy="5715"/>
            </a:xfrm>
            <a:prstGeom prst="ellipse">
              <a:avLst/>
            </a:prstGeom>
            <a:solidFill>
              <a:srgbClr val="CCFFCC"/>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9" name="Oval 7"/>
            <p:cNvSpPr>
              <a:spLocks noChangeArrowheads="1"/>
            </p:cNvSpPr>
            <p:nvPr/>
          </p:nvSpPr>
          <p:spPr bwMode="auto">
            <a:xfrm>
              <a:off x="30172" y="14859"/>
              <a:ext cx="12574" cy="9144"/>
            </a:xfrm>
            <a:prstGeom prst="ellipse">
              <a:avLst/>
            </a:prstGeom>
            <a:solidFill>
              <a:srgbClr val="FFFF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0" name="Oval 8"/>
            <p:cNvSpPr>
              <a:spLocks noChangeArrowheads="1"/>
            </p:cNvSpPr>
            <p:nvPr/>
          </p:nvSpPr>
          <p:spPr bwMode="auto">
            <a:xfrm>
              <a:off x="45033" y="14859"/>
              <a:ext cx="12582" cy="9144"/>
            </a:xfrm>
            <a:prstGeom prst="ellipse">
              <a:avLst/>
            </a:prstGeom>
            <a:solidFill>
              <a:srgbClr val="FFFF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1" name="Oval 9"/>
            <p:cNvSpPr>
              <a:spLocks noChangeArrowheads="1"/>
            </p:cNvSpPr>
            <p:nvPr/>
          </p:nvSpPr>
          <p:spPr bwMode="auto">
            <a:xfrm>
              <a:off x="22171" y="26289"/>
              <a:ext cx="13717" cy="8001"/>
            </a:xfrm>
            <a:prstGeom prst="ellipse">
              <a:avLst/>
            </a:prstGeom>
            <a:solidFill>
              <a:srgbClr val="CC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2" name="Oval 10"/>
            <p:cNvSpPr>
              <a:spLocks noChangeArrowheads="1"/>
            </p:cNvSpPr>
            <p:nvPr/>
          </p:nvSpPr>
          <p:spPr bwMode="auto">
            <a:xfrm>
              <a:off x="22171" y="35433"/>
              <a:ext cx="13717" cy="8001"/>
            </a:xfrm>
            <a:prstGeom prst="ellipse">
              <a:avLst/>
            </a:prstGeom>
            <a:solidFill>
              <a:srgbClr val="CC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grpSp>
          <p:nvGrpSpPr>
            <p:cNvPr id="13" name="Group 11"/>
            <p:cNvGrpSpPr>
              <a:grpSpLocks/>
            </p:cNvGrpSpPr>
            <p:nvPr/>
          </p:nvGrpSpPr>
          <p:grpSpPr bwMode="auto">
            <a:xfrm>
              <a:off x="2745" y="1143"/>
              <a:ext cx="52870" cy="41148"/>
              <a:chOff x="2659" y="1349"/>
              <a:chExt cx="6660" cy="5184"/>
            </a:xfrm>
          </p:grpSpPr>
          <p:sp>
            <p:nvSpPr>
              <p:cNvPr id="27" name="Text Box 12"/>
              <p:cNvSpPr txBox="1">
                <a:spLocks noChangeArrowheads="1"/>
              </p:cNvSpPr>
              <p:nvPr/>
            </p:nvSpPr>
            <p:spPr bwMode="auto">
              <a:xfrm>
                <a:off x="5394" y="1349"/>
                <a:ext cx="1152" cy="432"/>
              </a:xfrm>
              <a:prstGeom prst="rect">
                <a:avLst/>
              </a:prstGeom>
              <a:solidFill>
                <a:srgbClr val="CCFFCC"/>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Избор на </a:t>
                </a:r>
                <a:endParaRPr kumimoji="0" lang="bg-BG"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критерии</a:t>
                </a:r>
                <a:endParaRPr kumimoji="0" lang="bg-BG" sz="1200" b="1" i="0" u="none" strike="noStrike" cap="none" normalizeH="0" baseline="0" dirty="0" smtClean="0">
                  <a:ln>
                    <a:noFill/>
                  </a:ln>
                  <a:solidFill>
                    <a:schemeClr val="tx1"/>
                  </a:solidFill>
                  <a:effectLst/>
                  <a:latin typeface="Arial" pitchFamily="34" charset="0"/>
                </a:endParaRPr>
              </a:p>
            </p:txBody>
          </p:sp>
          <p:sp>
            <p:nvSpPr>
              <p:cNvPr id="28" name="Text Box 13"/>
              <p:cNvSpPr txBox="1">
                <a:spLocks noChangeArrowheads="1"/>
              </p:cNvSpPr>
              <p:nvPr/>
            </p:nvSpPr>
            <p:spPr bwMode="auto">
              <a:xfrm>
                <a:off x="5394" y="2213"/>
                <a:ext cx="1152" cy="432"/>
              </a:xfrm>
              <a:prstGeom prst="rect">
                <a:avLst/>
              </a:prstGeom>
              <a:solidFill>
                <a:srgbClr val="CCFFCC"/>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Избор на показатели</a:t>
                </a:r>
                <a:endParaRPr kumimoji="0" lang="bg-BG" sz="1200" b="1" i="0" u="none" strike="noStrike" cap="none" normalizeH="0" baseline="0" dirty="0" smtClean="0">
                  <a:ln>
                    <a:noFill/>
                  </a:ln>
                  <a:solidFill>
                    <a:schemeClr val="tx1"/>
                  </a:solidFill>
                  <a:effectLst/>
                  <a:latin typeface="Arial" pitchFamily="34" charset="0"/>
                </a:endParaRPr>
              </a:p>
            </p:txBody>
          </p:sp>
          <p:sp>
            <p:nvSpPr>
              <p:cNvPr id="29" name="Oval 14"/>
              <p:cNvSpPr>
                <a:spLocks noChangeArrowheads="1"/>
              </p:cNvSpPr>
              <p:nvPr/>
            </p:nvSpPr>
            <p:spPr bwMode="auto">
              <a:xfrm>
                <a:off x="4242" y="3077"/>
                <a:ext cx="1584" cy="1152"/>
              </a:xfrm>
              <a:prstGeom prst="ellipse">
                <a:avLst/>
              </a:prstGeom>
              <a:solidFill>
                <a:srgbClr val="FFFF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30" name="Text Box 15"/>
              <p:cNvSpPr txBox="1">
                <a:spLocks noChangeArrowheads="1"/>
              </p:cNvSpPr>
              <p:nvPr/>
            </p:nvSpPr>
            <p:spPr bwMode="auto">
              <a:xfrm>
                <a:off x="2659" y="3221"/>
                <a:ext cx="1006" cy="864"/>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Набиране  на </a:t>
                </a:r>
                <a:r>
                  <a:rPr kumimoji="0" lang="bg-BG"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необхо-димата</a:t>
                </a: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ин-формация</a:t>
                </a:r>
                <a:endParaRPr kumimoji="0" lang="bg-BG" sz="1200" b="1" i="0" u="none" strike="noStrike" cap="none" normalizeH="0" baseline="0" dirty="0" smtClean="0">
                  <a:ln>
                    <a:noFill/>
                  </a:ln>
                  <a:solidFill>
                    <a:schemeClr val="tx1"/>
                  </a:solidFill>
                  <a:effectLst/>
                  <a:latin typeface="Arial" pitchFamily="34" charset="0"/>
                </a:endParaRPr>
              </a:p>
            </p:txBody>
          </p:sp>
          <p:sp>
            <p:nvSpPr>
              <p:cNvPr id="31" name="Text Box 16"/>
              <p:cNvSpPr txBox="1">
                <a:spLocks noChangeArrowheads="1"/>
              </p:cNvSpPr>
              <p:nvPr/>
            </p:nvSpPr>
            <p:spPr bwMode="auto">
              <a:xfrm>
                <a:off x="4530" y="3221"/>
                <a:ext cx="1008" cy="864"/>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Определяне</a:t>
                </a:r>
              </a:p>
              <a:p>
                <a:pPr marL="0" marR="0" lvl="0" indent="0" algn="ctr" defTabSz="914400" rtl="0" eaLnBrk="0" fontAlgn="base" latinLnBrk="0" hangingPunct="0">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стойностите на показа-телите</a:t>
                </a:r>
                <a:endParaRPr kumimoji="0" lang="bg-BG" sz="1200" b="1" i="0" u="none" strike="noStrike" cap="none" normalizeH="0" baseline="0" dirty="0" smtClean="0">
                  <a:ln>
                    <a:noFill/>
                  </a:ln>
                  <a:solidFill>
                    <a:schemeClr val="tx1"/>
                  </a:solidFill>
                  <a:effectLst/>
                  <a:latin typeface="Arial" pitchFamily="34" charset="0"/>
                </a:endParaRPr>
              </a:p>
            </p:txBody>
          </p:sp>
          <p:sp>
            <p:nvSpPr>
              <p:cNvPr id="32" name="Text Box 17"/>
              <p:cNvSpPr txBox="1">
                <a:spLocks noChangeArrowheads="1"/>
              </p:cNvSpPr>
              <p:nvPr/>
            </p:nvSpPr>
            <p:spPr bwMode="auto">
              <a:xfrm>
                <a:off x="6396" y="3176"/>
                <a:ext cx="1009" cy="864"/>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Определяне балните оценки на </a:t>
                </a:r>
                <a:r>
                  <a:rPr kumimoji="0" lang="bg-BG"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показате-лите</a:t>
                </a:r>
                <a:endParaRPr kumimoji="0" lang="bg-BG" sz="1200" b="1" i="0" u="none" strike="noStrike" cap="none" normalizeH="0" baseline="0" dirty="0" smtClean="0">
                  <a:ln>
                    <a:noFill/>
                  </a:ln>
                  <a:solidFill>
                    <a:schemeClr val="tx1"/>
                  </a:solidFill>
                  <a:effectLst/>
                  <a:latin typeface="Arial" pitchFamily="34" charset="0"/>
                </a:endParaRPr>
              </a:p>
            </p:txBody>
          </p:sp>
          <p:sp>
            <p:nvSpPr>
              <p:cNvPr id="33" name="Text Box 18"/>
              <p:cNvSpPr txBox="1">
                <a:spLocks noChangeArrowheads="1"/>
              </p:cNvSpPr>
              <p:nvPr/>
            </p:nvSpPr>
            <p:spPr bwMode="auto">
              <a:xfrm>
                <a:off x="8310" y="3176"/>
                <a:ext cx="1009" cy="864"/>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Определяне тегловните оценки на </a:t>
                </a:r>
                <a:r>
                  <a:rPr kumimoji="0" lang="bg-BG"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показате-лите</a:t>
                </a:r>
                <a:endParaRPr kumimoji="0" lang="bg-BG" sz="1200" b="1" i="0" u="none" strike="noStrike" cap="none" normalizeH="0" baseline="0" dirty="0" smtClean="0">
                  <a:ln>
                    <a:noFill/>
                  </a:ln>
                  <a:solidFill>
                    <a:schemeClr val="tx1"/>
                  </a:solidFill>
                  <a:effectLst/>
                  <a:latin typeface="Arial" pitchFamily="34" charset="0"/>
                </a:endParaRPr>
              </a:p>
            </p:txBody>
          </p:sp>
          <p:sp>
            <p:nvSpPr>
              <p:cNvPr id="34" name="Text Box 19"/>
              <p:cNvSpPr txBox="1">
                <a:spLocks noChangeArrowheads="1"/>
              </p:cNvSpPr>
              <p:nvPr/>
            </p:nvSpPr>
            <p:spPr bwMode="auto">
              <a:xfrm>
                <a:off x="5394" y="4661"/>
                <a:ext cx="1152" cy="576"/>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Определяне</a:t>
                </a:r>
                <a:endParaRPr kumimoji="0" lang="bg-BG"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стойностите на критериите</a:t>
                </a:r>
                <a:endParaRPr kumimoji="0" lang="bg-BG" sz="1200" b="1" i="0" u="none" strike="noStrike" cap="none" normalizeH="0" baseline="0" dirty="0" smtClean="0">
                  <a:ln>
                    <a:noFill/>
                  </a:ln>
                  <a:solidFill>
                    <a:schemeClr val="tx1"/>
                  </a:solidFill>
                  <a:effectLst/>
                  <a:latin typeface="Arial" pitchFamily="34" charset="0"/>
                </a:endParaRPr>
              </a:p>
            </p:txBody>
          </p:sp>
          <p:sp>
            <p:nvSpPr>
              <p:cNvPr id="35" name="Text Box 20"/>
              <p:cNvSpPr txBox="1">
                <a:spLocks noChangeArrowheads="1"/>
              </p:cNvSpPr>
              <p:nvPr/>
            </p:nvSpPr>
            <p:spPr bwMode="auto">
              <a:xfrm>
                <a:off x="5394" y="5758"/>
                <a:ext cx="1152" cy="775"/>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Определяне</a:t>
                </a:r>
                <a:endParaRPr kumimoji="0" lang="bg-BG" sz="1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bg-BG"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индекс на </a:t>
                </a:r>
                <a:r>
                  <a:rPr kumimoji="0" lang="bg-BG"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конкуренто-способност</a:t>
                </a:r>
                <a:endParaRPr kumimoji="0" lang="bg-BG" sz="1200" b="1" i="0" u="none" strike="noStrike" cap="none" normalizeH="0" baseline="0" dirty="0" smtClean="0">
                  <a:ln>
                    <a:noFill/>
                  </a:ln>
                  <a:solidFill>
                    <a:schemeClr val="tx1"/>
                  </a:solidFill>
                  <a:effectLst/>
                  <a:latin typeface="Arial" pitchFamily="34" charset="0"/>
                </a:endParaRPr>
              </a:p>
            </p:txBody>
          </p:sp>
        </p:grpSp>
        <p:sp>
          <p:nvSpPr>
            <p:cNvPr id="14" name="Line 21"/>
            <p:cNvSpPr>
              <a:spLocks noChangeShapeType="1"/>
            </p:cNvSpPr>
            <p:nvPr/>
          </p:nvSpPr>
          <p:spPr bwMode="auto">
            <a:xfrm flipV="1">
              <a:off x="7318" y="13716"/>
              <a:ext cx="0" cy="11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5" name="Line 22"/>
            <p:cNvSpPr>
              <a:spLocks noChangeShapeType="1"/>
            </p:cNvSpPr>
            <p:nvPr/>
          </p:nvSpPr>
          <p:spPr bwMode="auto">
            <a:xfrm flipV="1">
              <a:off x="51891" y="13716"/>
              <a:ext cx="0" cy="11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6" name="Line 23"/>
            <p:cNvSpPr>
              <a:spLocks noChangeShapeType="1"/>
            </p:cNvSpPr>
            <p:nvPr/>
          </p:nvSpPr>
          <p:spPr bwMode="auto">
            <a:xfrm>
              <a:off x="7318" y="13716"/>
              <a:ext cx="4457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7" name="Line 24"/>
            <p:cNvSpPr>
              <a:spLocks noChangeShapeType="1"/>
            </p:cNvSpPr>
            <p:nvPr/>
          </p:nvSpPr>
          <p:spPr bwMode="auto">
            <a:xfrm>
              <a:off x="6175" y="24003"/>
              <a:ext cx="0" cy="11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8" name="Line 25"/>
            <p:cNvSpPr>
              <a:spLocks noChangeShapeType="1"/>
            </p:cNvSpPr>
            <p:nvPr/>
          </p:nvSpPr>
          <p:spPr bwMode="auto">
            <a:xfrm>
              <a:off x="51891" y="24003"/>
              <a:ext cx="0" cy="11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19" name="Line 26"/>
            <p:cNvSpPr>
              <a:spLocks noChangeShapeType="1"/>
            </p:cNvSpPr>
            <p:nvPr/>
          </p:nvSpPr>
          <p:spPr bwMode="auto">
            <a:xfrm>
              <a:off x="6175" y="25146"/>
              <a:ext cx="4571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sp>
          <p:nvSpPr>
            <p:cNvPr id="20" name="Line 27"/>
            <p:cNvSpPr>
              <a:spLocks noChangeShapeType="1"/>
            </p:cNvSpPr>
            <p:nvPr/>
          </p:nvSpPr>
          <p:spPr bwMode="auto">
            <a:xfrm>
              <a:off x="13026" y="19431"/>
              <a:ext cx="228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1" name="Line 28"/>
            <p:cNvSpPr>
              <a:spLocks noChangeShapeType="1"/>
            </p:cNvSpPr>
            <p:nvPr/>
          </p:nvSpPr>
          <p:spPr bwMode="auto">
            <a:xfrm>
              <a:off x="27886" y="19431"/>
              <a:ext cx="228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2" name="Line 29"/>
            <p:cNvSpPr>
              <a:spLocks noChangeShapeType="1"/>
            </p:cNvSpPr>
            <p:nvPr/>
          </p:nvSpPr>
          <p:spPr bwMode="auto">
            <a:xfrm>
              <a:off x="42746" y="19431"/>
              <a:ext cx="228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3" name="Line 30"/>
            <p:cNvSpPr>
              <a:spLocks noChangeShapeType="1"/>
            </p:cNvSpPr>
            <p:nvPr/>
          </p:nvSpPr>
          <p:spPr bwMode="auto">
            <a:xfrm>
              <a:off x="29029" y="5715"/>
              <a:ext cx="0" cy="114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4" name="Line 31"/>
            <p:cNvSpPr>
              <a:spLocks noChangeShapeType="1"/>
            </p:cNvSpPr>
            <p:nvPr/>
          </p:nvSpPr>
          <p:spPr bwMode="auto">
            <a:xfrm>
              <a:off x="29029" y="12573"/>
              <a:ext cx="0" cy="114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5" name="Line 32"/>
            <p:cNvSpPr>
              <a:spLocks noChangeShapeType="1"/>
            </p:cNvSpPr>
            <p:nvPr/>
          </p:nvSpPr>
          <p:spPr bwMode="auto">
            <a:xfrm>
              <a:off x="29029" y="25146"/>
              <a:ext cx="0" cy="114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sp>
          <p:nvSpPr>
            <p:cNvPr id="26" name="Line 33"/>
            <p:cNvSpPr>
              <a:spLocks noChangeShapeType="1"/>
            </p:cNvSpPr>
            <p:nvPr/>
          </p:nvSpPr>
          <p:spPr bwMode="auto">
            <a:xfrm>
              <a:off x="29029" y="34290"/>
              <a:ext cx="0" cy="114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bg-BG"/>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dirty="0"/>
          </a:p>
        </p:txBody>
      </p:sp>
      <p:sp>
        <p:nvSpPr>
          <p:cNvPr id="3" name="Content Placeholder 2"/>
          <p:cNvSpPr>
            <a:spLocks noGrp="1"/>
          </p:cNvSpPr>
          <p:nvPr>
            <p:ph idx="1"/>
          </p:nvPr>
        </p:nvSpPr>
        <p:spPr>
          <a:xfrm>
            <a:off x="214282" y="1428736"/>
            <a:ext cx="8715436" cy="5214974"/>
          </a:xfrm>
        </p:spPr>
        <p:txBody>
          <a:bodyPr>
            <a:noAutofit/>
          </a:bodyPr>
          <a:lstStyle/>
          <a:p>
            <a:pPr>
              <a:buNone/>
            </a:pPr>
            <a:r>
              <a:rPr lang="bg-BG" sz="2800" b="1" u="sng" dirty="0" smtClean="0">
                <a:solidFill>
                  <a:srgbClr val="C00000"/>
                </a:solidFill>
              </a:rPr>
              <a:t>Избор на критерии:</a:t>
            </a:r>
          </a:p>
          <a:p>
            <a:pPr>
              <a:buNone/>
            </a:pPr>
            <a:r>
              <a:rPr lang="bg-BG" sz="2400" b="1" i="1" dirty="0" smtClean="0"/>
              <a:t>● </a:t>
            </a:r>
            <a:r>
              <a:rPr lang="bg-BG" sz="2400" b="1" i="1" dirty="0" smtClean="0">
                <a:solidFill>
                  <a:srgbClr val="C00000"/>
                </a:solidFill>
              </a:rPr>
              <a:t>икономическа ефективност </a:t>
            </a:r>
            <a:r>
              <a:rPr lang="bg-BG" sz="2400" b="1" i="1" dirty="0" smtClean="0">
                <a:solidFill>
                  <a:schemeClr val="tx2">
                    <a:lumMod val="75000"/>
                  </a:schemeClr>
                </a:solidFill>
              </a:rPr>
              <a:t>- </a:t>
            </a:r>
            <a:r>
              <a:rPr lang="bg-BG" sz="2400" b="1" dirty="0" smtClean="0">
                <a:solidFill>
                  <a:schemeClr val="tx2">
                    <a:lumMod val="75000"/>
                  </a:schemeClr>
                </a:solidFill>
              </a:rPr>
              <a:t>характеризира ресурсната осигуреност на стопанствата и степента на тяхното използване</a:t>
            </a:r>
          </a:p>
          <a:p>
            <a:pPr>
              <a:buNone/>
            </a:pPr>
            <a:r>
              <a:rPr lang="bg-BG" sz="2400" b="1" i="1" dirty="0" smtClean="0"/>
              <a:t>● </a:t>
            </a:r>
            <a:r>
              <a:rPr lang="bg-BG" sz="2400" b="1" i="1" dirty="0" smtClean="0">
                <a:solidFill>
                  <a:srgbClr val="C00000"/>
                </a:solidFill>
              </a:rPr>
              <a:t>финансови възможности </a:t>
            </a:r>
            <a:r>
              <a:rPr lang="bg-BG" sz="2400" b="1" dirty="0" smtClean="0">
                <a:solidFill>
                  <a:schemeClr val="tx2">
                    <a:lumMod val="75000"/>
                  </a:schemeClr>
                </a:solidFill>
              </a:rPr>
              <a:t>- дава информация за потенциала и качеството на управление, отразява възможностите на стопанствата за бъдещи инвестиции и развитие;</a:t>
            </a:r>
          </a:p>
          <a:p>
            <a:pPr>
              <a:buNone/>
            </a:pPr>
            <a:r>
              <a:rPr lang="bg-BG" sz="2400" b="1" i="1" dirty="0" smtClean="0"/>
              <a:t>● </a:t>
            </a:r>
            <a:r>
              <a:rPr lang="bg-BG" sz="2400" b="1" i="1" dirty="0" smtClean="0">
                <a:solidFill>
                  <a:srgbClr val="C00000"/>
                </a:solidFill>
              </a:rPr>
              <a:t>адаптивност</a:t>
            </a:r>
            <a:r>
              <a:rPr lang="bg-BG" sz="2400" b="1" dirty="0" smtClean="0"/>
              <a:t> </a:t>
            </a:r>
            <a:r>
              <a:rPr lang="bg-BG" sz="2400" b="1" dirty="0" smtClean="0">
                <a:solidFill>
                  <a:schemeClr val="tx2">
                    <a:lumMod val="75000"/>
                  </a:schemeClr>
                </a:solidFill>
              </a:rPr>
              <a:t>– показва вътрешния потенциал на стопанството за адаптиране към измененията на пазарната, институционална и природна среда;</a:t>
            </a:r>
          </a:p>
          <a:p>
            <a:pPr>
              <a:buNone/>
            </a:pPr>
            <a:r>
              <a:rPr lang="bg-BG" sz="2400" b="1" i="1" dirty="0" smtClean="0"/>
              <a:t>● </a:t>
            </a:r>
            <a:r>
              <a:rPr lang="bg-BG" sz="2400" b="1" i="1" dirty="0" smtClean="0">
                <a:solidFill>
                  <a:srgbClr val="C00000"/>
                </a:solidFill>
              </a:rPr>
              <a:t>устойчивост</a:t>
            </a:r>
            <a:r>
              <a:rPr lang="bg-BG" sz="2400" b="1" dirty="0" smtClean="0"/>
              <a:t> </a:t>
            </a:r>
            <a:r>
              <a:rPr lang="bg-BG" sz="2400" b="1" dirty="0" smtClean="0">
                <a:solidFill>
                  <a:schemeClr val="tx2">
                    <a:lumMod val="75000"/>
                  </a:schemeClr>
                </a:solidFill>
              </a:rPr>
              <a:t>- показва способността на стопанството да съществува във времето. </a:t>
            </a:r>
          </a:p>
          <a:p>
            <a:pPr>
              <a:buNone/>
            </a:pPr>
            <a:endParaRPr lang="bg-BG" sz="2400"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chemeClr val="accent6">
              <a:lumMod val="20000"/>
              <a:lumOff val="80000"/>
            </a:schemeClr>
          </a:solidFill>
        </p:spPr>
        <p:txBody>
          <a:bodyPr>
            <a:normAutofit fontScale="90000"/>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dirty="0"/>
          </a:p>
        </p:txBody>
      </p:sp>
      <p:sp>
        <p:nvSpPr>
          <p:cNvPr id="3" name="Content Placeholder 2"/>
          <p:cNvSpPr>
            <a:spLocks noGrp="1"/>
          </p:cNvSpPr>
          <p:nvPr>
            <p:ph idx="1"/>
          </p:nvPr>
        </p:nvSpPr>
        <p:spPr>
          <a:xfrm>
            <a:off x="214282" y="1214422"/>
            <a:ext cx="8715436" cy="5286412"/>
          </a:xfrm>
        </p:spPr>
        <p:txBody>
          <a:bodyPr/>
          <a:lstStyle/>
          <a:p>
            <a:r>
              <a:rPr lang="bg-BG" sz="2800" b="1" u="sng" dirty="0" smtClean="0">
                <a:solidFill>
                  <a:srgbClr val="C00000"/>
                </a:solidFill>
              </a:rPr>
              <a:t>Избор на показатели: </a:t>
            </a:r>
            <a:r>
              <a:rPr lang="bg-BG" sz="2800" b="1" dirty="0" smtClean="0">
                <a:solidFill>
                  <a:schemeClr val="tx2">
                    <a:lumMod val="75000"/>
                  </a:schemeClr>
                </a:solidFill>
              </a:rPr>
              <a:t>икономическа ефективност</a:t>
            </a:r>
          </a:p>
          <a:p>
            <a:endParaRPr lang="bg-BG" b="1" dirty="0">
              <a:solidFill>
                <a:schemeClr val="tx2">
                  <a:lumMod val="75000"/>
                </a:schemeClr>
              </a:solidFill>
            </a:endParaRPr>
          </a:p>
        </p:txBody>
      </p:sp>
      <p:graphicFrame>
        <p:nvGraphicFramePr>
          <p:cNvPr id="4" name="Table 3"/>
          <p:cNvGraphicFramePr>
            <a:graphicFrameLocks noGrp="1"/>
          </p:cNvGraphicFramePr>
          <p:nvPr/>
        </p:nvGraphicFramePr>
        <p:xfrm>
          <a:off x="214283" y="1785927"/>
          <a:ext cx="8715435" cy="4940210"/>
        </p:xfrm>
        <a:graphic>
          <a:graphicData uri="http://schemas.openxmlformats.org/drawingml/2006/table">
            <a:tbl>
              <a:tblPr firstRow="1" bandRow="1">
                <a:tableStyleId>{5C22544A-7EE6-4342-B048-85BDC9FD1C3A}</a:tableStyleId>
              </a:tblPr>
              <a:tblGrid>
                <a:gridCol w="2143139"/>
                <a:gridCol w="6572296"/>
              </a:tblGrid>
              <a:tr h="354771">
                <a:tc>
                  <a:txBody>
                    <a:bodyPr/>
                    <a:lstStyle/>
                    <a:p>
                      <a:pPr algn="ctr"/>
                      <a:r>
                        <a:rPr lang="bg-BG" dirty="0" smtClean="0"/>
                        <a:t>Първи вариант</a:t>
                      </a:r>
                      <a:endParaRPr lang="bg-BG" dirty="0"/>
                    </a:p>
                  </a:txBody>
                  <a:tcPr/>
                </a:tc>
                <a:tc>
                  <a:txBody>
                    <a:bodyPr/>
                    <a:lstStyle/>
                    <a:p>
                      <a:pPr algn="ctr"/>
                      <a:r>
                        <a:rPr lang="bg-BG" dirty="0" smtClean="0"/>
                        <a:t>Втори вариант</a:t>
                      </a:r>
                      <a:endParaRPr lang="bg-BG" dirty="0"/>
                    </a:p>
                  </a:txBody>
                  <a:tcPr/>
                </a:tc>
              </a:tr>
              <a:tr h="4574450">
                <a:tc>
                  <a:txBody>
                    <a:bodyPr/>
                    <a:lstStyle/>
                    <a:p>
                      <a:r>
                        <a:rPr lang="bg-BG" sz="2400" b="1" dirty="0" smtClean="0">
                          <a:solidFill>
                            <a:schemeClr val="tx2">
                              <a:lumMod val="75000"/>
                            </a:schemeClr>
                          </a:solidFill>
                        </a:rPr>
                        <a:t>НДС, БДС, вложен труд (ГРЕ), БП, ИЗП, ОР, НД, Бр. ж.е.</a:t>
                      </a:r>
                      <a:endParaRPr lang="bg-BG" sz="2400" b="1" dirty="0">
                        <a:solidFill>
                          <a:schemeClr val="tx2">
                            <a:lumMod val="75000"/>
                          </a:schemeClr>
                        </a:solidFill>
                      </a:endParaRPr>
                    </a:p>
                  </a:txBody>
                  <a:tcPr/>
                </a:tc>
                <a:tc>
                  <a:txBody>
                    <a:bodyPr/>
                    <a:lstStyle/>
                    <a:p>
                      <a:r>
                        <a:rPr lang="bg-BG" sz="2400" b="1" dirty="0" smtClean="0">
                          <a:solidFill>
                            <a:schemeClr val="tx2">
                              <a:lumMod val="75000"/>
                            </a:schemeClr>
                          </a:solidFill>
                        </a:rPr>
                        <a:t>Производителност :</a:t>
                      </a:r>
                      <a:r>
                        <a:rPr lang="bg-BG" sz="2400" baseline="0" dirty="0" smtClean="0">
                          <a:solidFill>
                            <a:schemeClr val="tx2">
                              <a:lumMod val="75000"/>
                            </a:schemeClr>
                          </a:solidFill>
                        </a:rPr>
                        <a:t> </a:t>
                      </a:r>
                    </a:p>
                    <a:p>
                      <a:r>
                        <a:rPr lang="bg-BG" sz="2400" b="1" baseline="0" dirty="0" err="1" smtClean="0">
                          <a:solidFill>
                            <a:srgbClr val="C00000"/>
                          </a:solidFill>
                        </a:rPr>
                        <a:t>Пт</a:t>
                      </a:r>
                      <a:r>
                        <a:rPr lang="bg-BG" sz="2400" b="1" baseline="0" dirty="0" smtClean="0">
                          <a:solidFill>
                            <a:srgbClr val="C00000"/>
                          </a:solidFill>
                        </a:rPr>
                        <a:t>=НДС/ГРЕ</a:t>
                      </a:r>
                      <a:r>
                        <a:rPr lang="bg-BG" sz="2400" baseline="0" dirty="0" smtClean="0">
                          <a:solidFill>
                            <a:srgbClr val="C00000"/>
                          </a:solidFill>
                        </a:rPr>
                        <a:t>;</a:t>
                      </a:r>
                    </a:p>
                    <a:p>
                      <a:r>
                        <a:rPr lang="bg-BG" sz="2400" b="1" baseline="0" dirty="0" smtClean="0">
                          <a:solidFill>
                            <a:schemeClr val="tx2">
                              <a:lumMod val="75000"/>
                            </a:schemeClr>
                          </a:solidFill>
                        </a:rPr>
                        <a:t>Продуктивност:</a:t>
                      </a:r>
                      <a:r>
                        <a:rPr lang="bg-BG" sz="2400" baseline="0" dirty="0" smtClean="0">
                          <a:solidFill>
                            <a:schemeClr val="tx2">
                              <a:lumMod val="75000"/>
                            </a:schemeClr>
                          </a:solidFill>
                        </a:rPr>
                        <a:t> </a:t>
                      </a:r>
                    </a:p>
                    <a:p>
                      <a:r>
                        <a:rPr lang="bg-BG" sz="2400" b="1" kern="1200" dirty="0" smtClean="0">
                          <a:solidFill>
                            <a:srgbClr val="C00000"/>
                          </a:solidFill>
                          <a:latin typeface="+mn-lt"/>
                          <a:ea typeface="+mn-ea"/>
                          <a:cs typeface="+mn-cs"/>
                        </a:rPr>
                        <a:t>П </a:t>
                      </a:r>
                      <a:r>
                        <a:rPr lang="bg-BG" sz="2400" b="1" kern="1200" baseline="-25000" dirty="0" smtClean="0">
                          <a:solidFill>
                            <a:srgbClr val="C00000"/>
                          </a:solidFill>
                          <a:latin typeface="+mn-lt"/>
                          <a:ea typeface="+mn-ea"/>
                          <a:cs typeface="+mn-cs"/>
                        </a:rPr>
                        <a:t>з</a:t>
                      </a:r>
                      <a:r>
                        <a:rPr lang="bg-BG" sz="2400" b="1" kern="1200" dirty="0" smtClean="0">
                          <a:solidFill>
                            <a:srgbClr val="C00000"/>
                          </a:solidFill>
                          <a:latin typeface="+mn-lt"/>
                          <a:ea typeface="+mn-ea"/>
                          <a:cs typeface="+mn-cs"/>
                        </a:rPr>
                        <a:t> = БП или БДС/ ИЗП ; </a:t>
                      </a:r>
                      <a:r>
                        <a:rPr lang="bg-BG" sz="2400" b="1" kern="1200" dirty="0" err="1" smtClean="0">
                          <a:solidFill>
                            <a:srgbClr val="C00000"/>
                          </a:solidFill>
                          <a:latin typeface="+mn-lt"/>
                          <a:ea typeface="+mn-ea"/>
                          <a:cs typeface="+mn-cs"/>
                        </a:rPr>
                        <a:t>П</a:t>
                      </a:r>
                      <a:r>
                        <a:rPr lang="bg-BG" sz="2400" b="1" kern="1200" baseline="-25000" dirty="0" err="1" smtClean="0">
                          <a:solidFill>
                            <a:srgbClr val="C00000"/>
                          </a:solidFill>
                          <a:latin typeface="+mn-lt"/>
                          <a:ea typeface="+mn-ea"/>
                          <a:cs typeface="+mn-cs"/>
                        </a:rPr>
                        <a:t>ж</a:t>
                      </a:r>
                      <a:r>
                        <a:rPr lang="bg-BG" sz="2400" b="1" kern="1200" baseline="-25000" dirty="0" smtClean="0">
                          <a:solidFill>
                            <a:srgbClr val="C00000"/>
                          </a:solidFill>
                          <a:latin typeface="+mn-lt"/>
                          <a:ea typeface="+mn-ea"/>
                          <a:cs typeface="+mn-cs"/>
                        </a:rPr>
                        <a:t> = </a:t>
                      </a:r>
                      <a:r>
                        <a:rPr lang="bg-BG" sz="2400" b="1" kern="1200" dirty="0" smtClean="0">
                          <a:solidFill>
                            <a:srgbClr val="C00000"/>
                          </a:solidFill>
                          <a:latin typeface="+mn-lt"/>
                          <a:ea typeface="+mn-ea"/>
                          <a:cs typeface="+mn-cs"/>
                        </a:rPr>
                        <a:t>БП или БДС/ж. ед.</a:t>
                      </a:r>
                    </a:p>
                    <a:p>
                      <a:r>
                        <a:rPr lang="bg-BG" sz="2400" b="1" baseline="0" dirty="0" smtClean="0">
                          <a:solidFill>
                            <a:schemeClr val="tx2">
                              <a:lumMod val="75000"/>
                            </a:schemeClr>
                          </a:solidFill>
                        </a:rPr>
                        <a:t>Рентабилност на производството:</a:t>
                      </a:r>
                    </a:p>
                    <a:p>
                      <a:r>
                        <a:rPr lang="bg-BG" sz="2400" b="1" kern="1200" dirty="0" smtClean="0">
                          <a:solidFill>
                            <a:srgbClr val="C00000"/>
                          </a:solidFill>
                          <a:latin typeface="+mn-lt"/>
                          <a:ea typeface="+mn-ea"/>
                          <a:cs typeface="+mn-cs"/>
                        </a:rPr>
                        <a:t>Нр  =  (Приходи - Разходи) х 100 /Разходи</a:t>
                      </a:r>
                      <a:endParaRPr lang="bg-BG" sz="2400" b="1" baseline="0" dirty="0" smtClean="0">
                        <a:solidFill>
                          <a:srgbClr val="C00000"/>
                        </a:solidFill>
                      </a:endParaRPr>
                    </a:p>
                    <a:p>
                      <a:r>
                        <a:rPr lang="bg-BG" sz="2400" b="1" baseline="0" dirty="0" smtClean="0">
                          <a:solidFill>
                            <a:schemeClr val="tx2">
                              <a:lumMod val="75000"/>
                            </a:schemeClr>
                          </a:solidFill>
                        </a:rPr>
                        <a:t>Доходност:</a:t>
                      </a:r>
                    </a:p>
                    <a:p>
                      <a:r>
                        <a:rPr lang="bg-BG" sz="2400" b="1" baseline="0" dirty="0" smtClean="0"/>
                        <a:t> </a:t>
                      </a:r>
                      <a:r>
                        <a:rPr lang="bg-BG" sz="2400" b="1" kern="1200" dirty="0" smtClean="0">
                          <a:solidFill>
                            <a:srgbClr val="C00000"/>
                          </a:solidFill>
                          <a:latin typeface="+mn-lt"/>
                          <a:ea typeface="+mn-ea"/>
                          <a:cs typeface="+mn-cs"/>
                        </a:rPr>
                        <a:t>Д = НД/ стопанство			 </a:t>
                      </a:r>
                    </a:p>
                    <a:p>
                      <a:r>
                        <a:rPr lang="bg-BG" sz="2400" b="1" kern="1200" dirty="0" err="1" smtClean="0">
                          <a:solidFill>
                            <a:srgbClr val="C00000"/>
                          </a:solidFill>
                          <a:latin typeface="+mn-lt"/>
                          <a:ea typeface="+mn-ea"/>
                          <a:cs typeface="+mn-cs"/>
                        </a:rPr>
                        <a:t>Дз</a:t>
                      </a:r>
                      <a:r>
                        <a:rPr lang="bg-BG" sz="2400" b="1" kern="1200" dirty="0" smtClean="0">
                          <a:solidFill>
                            <a:srgbClr val="C00000"/>
                          </a:solidFill>
                          <a:latin typeface="+mn-lt"/>
                          <a:ea typeface="+mn-ea"/>
                          <a:cs typeface="+mn-cs"/>
                        </a:rPr>
                        <a:t> = НД/ИЗП				      </a:t>
                      </a:r>
                    </a:p>
                    <a:p>
                      <a:r>
                        <a:rPr lang="bg-BG" sz="2400" b="1" kern="1200" dirty="0" err="1" smtClean="0">
                          <a:solidFill>
                            <a:srgbClr val="C00000"/>
                          </a:solidFill>
                          <a:latin typeface="+mn-lt"/>
                          <a:ea typeface="+mn-ea"/>
                          <a:cs typeface="+mn-cs"/>
                        </a:rPr>
                        <a:t>Дж</a:t>
                      </a:r>
                      <a:r>
                        <a:rPr lang="bg-BG" sz="2400" b="1" kern="1200" dirty="0" smtClean="0">
                          <a:solidFill>
                            <a:srgbClr val="C00000"/>
                          </a:solidFill>
                          <a:latin typeface="+mn-lt"/>
                          <a:ea typeface="+mn-ea"/>
                          <a:cs typeface="+mn-cs"/>
                        </a:rPr>
                        <a:t> = НД/УГЖ</a:t>
                      </a:r>
                      <a:endParaRPr lang="bg-BG" sz="2400" b="1" dirty="0">
                        <a:solidFill>
                          <a:srgbClr val="C00000"/>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bg-BG" sz="2800" b="1" dirty="0" smtClean="0">
                <a:solidFill>
                  <a:srgbClr val="C00000"/>
                </a:solidFill>
              </a:rPr>
              <a:t>Методически подход за оценка на равнището на конкурентоспособност на земеделските стопанства</a:t>
            </a:r>
            <a:endParaRPr lang="bg-BG" sz="2800" dirty="0"/>
          </a:p>
        </p:txBody>
      </p:sp>
      <p:sp>
        <p:nvSpPr>
          <p:cNvPr id="3" name="Content Placeholder 2"/>
          <p:cNvSpPr>
            <a:spLocks noGrp="1"/>
          </p:cNvSpPr>
          <p:nvPr>
            <p:ph idx="1"/>
          </p:nvPr>
        </p:nvSpPr>
        <p:spPr/>
        <p:txBody>
          <a:bodyPr>
            <a:normAutofit/>
          </a:bodyPr>
          <a:lstStyle/>
          <a:p>
            <a:r>
              <a:rPr lang="bg-BG" sz="2800" b="1" u="sng" dirty="0" smtClean="0">
                <a:solidFill>
                  <a:srgbClr val="C00000"/>
                </a:solidFill>
              </a:rPr>
              <a:t>Избор на показатели: </a:t>
            </a:r>
            <a:r>
              <a:rPr lang="bg-BG" sz="2800" b="1" dirty="0" smtClean="0">
                <a:solidFill>
                  <a:schemeClr val="tx2">
                    <a:lumMod val="75000"/>
                  </a:schemeClr>
                </a:solidFill>
              </a:rPr>
              <a:t>финансово състояние</a:t>
            </a:r>
          </a:p>
          <a:p>
            <a:endParaRPr lang="bg-BG" sz="2800" dirty="0">
              <a:solidFill>
                <a:schemeClr val="tx2">
                  <a:lumMod val="75000"/>
                </a:schemeClr>
              </a:solidFill>
            </a:endParaRPr>
          </a:p>
        </p:txBody>
      </p:sp>
      <p:graphicFrame>
        <p:nvGraphicFramePr>
          <p:cNvPr id="4" name="Table 3"/>
          <p:cNvGraphicFramePr>
            <a:graphicFrameLocks noGrp="1"/>
          </p:cNvGraphicFramePr>
          <p:nvPr/>
        </p:nvGraphicFramePr>
        <p:xfrm>
          <a:off x="500034" y="2143116"/>
          <a:ext cx="8072494" cy="4500594"/>
        </p:xfrm>
        <a:graphic>
          <a:graphicData uri="http://schemas.openxmlformats.org/drawingml/2006/table">
            <a:tbl>
              <a:tblPr firstRow="1" bandRow="1">
                <a:tableStyleId>{5C22544A-7EE6-4342-B048-85BDC9FD1C3A}</a:tableStyleId>
              </a:tblPr>
              <a:tblGrid>
                <a:gridCol w="2214578"/>
                <a:gridCol w="5857916"/>
              </a:tblGrid>
              <a:tr h="7326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bg-BG" dirty="0" smtClean="0"/>
                        <a:t>Първи вариант</a:t>
                      </a:r>
                    </a:p>
                    <a:p>
                      <a:pPr algn="ctr"/>
                      <a:endParaRPr lang="bg-BG"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bg-BG" dirty="0" smtClean="0"/>
                        <a:t>Втори вариант</a:t>
                      </a:r>
                    </a:p>
                    <a:p>
                      <a:pPr algn="ctr"/>
                      <a:endParaRPr lang="bg-BG" dirty="0"/>
                    </a:p>
                  </a:txBody>
                  <a:tcPr/>
                </a:tc>
              </a:tr>
              <a:tr h="3767939">
                <a:tc>
                  <a:txBody>
                    <a:bodyPr/>
                    <a:lstStyle/>
                    <a:p>
                      <a:r>
                        <a:rPr lang="bg-BG" sz="2400" b="1" dirty="0" smtClean="0">
                          <a:solidFill>
                            <a:schemeClr val="tx2">
                              <a:lumMod val="75000"/>
                            </a:schemeClr>
                          </a:solidFill>
                        </a:rPr>
                        <a:t>НД, СК, КА, КЗ, ДСЗ</a:t>
                      </a:r>
                      <a:endParaRPr lang="bg-BG" sz="2400" b="1" dirty="0">
                        <a:solidFill>
                          <a:schemeClr val="tx2">
                            <a:lumMod val="75000"/>
                          </a:schemeClr>
                        </a:solidFill>
                      </a:endParaRPr>
                    </a:p>
                  </a:txBody>
                  <a:tcPr/>
                </a:tc>
                <a:tc>
                  <a:txBody>
                    <a:bodyPr/>
                    <a:lstStyle/>
                    <a:p>
                      <a:pPr lvl="0"/>
                      <a:r>
                        <a:rPr lang="bg-BG" sz="2400" b="1" kern="1200" dirty="0" smtClean="0">
                          <a:solidFill>
                            <a:schemeClr val="tx2">
                              <a:lumMod val="75000"/>
                            </a:schemeClr>
                          </a:solidFill>
                          <a:latin typeface="+mn-lt"/>
                          <a:ea typeface="+mn-ea"/>
                          <a:cs typeface="+mn-cs"/>
                        </a:rPr>
                        <a:t>норма на рентабилност на собствения капитал: </a:t>
                      </a:r>
                    </a:p>
                    <a:p>
                      <a:pPr lvl="0"/>
                      <a:r>
                        <a:rPr lang="bg-BG" sz="2400" b="1" kern="1200" dirty="0" smtClean="0">
                          <a:solidFill>
                            <a:srgbClr val="C00000"/>
                          </a:solidFill>
                          <a:latin typeface="+mn-lt"/>
                          <a:ea typeface="+mn-ea"/>
                          <a:cs typeface="+mn-cs"/>
                        </a:rPr>
                        <a:t>Нр </a:t>
                      </a:r>
                      <a:r>
                        <a:rPr lang="bg-BG" sz="2400" b="1" kern="1200" baseline="-25000" dirty="0" smtClean="0">
                          <a:solidFill>
                            <a:srgbClr val="C00000"/>
                          </a:solidFill>
                          <a:latin typeface="+mn-lt"/>
                          <a:ea typeface="+mn-ea"/>
                          <a:cs typeface="+mn-cs"/>
                        </a:rPr>
                        <a:t>с.к. </a:t>
                      </a:r>
                      <a:r>
                        <a:rPr lang="bg-BG" sz="2400" b="1" kern="1200" dirty="0" smtClean="0">
                          <a:solidFill>
                            <a:srgbClr val="C00000"/>
                          </a:solidFill>
                          <a:latin typeface="+mn-lt"/>
                          <a:ea typeface="+mn-ea"/>
                          <a:cs typeface="+mn-cs"/>
                        </a:rPr>
                        <a:t>= (НД х 100)/СК </a:t>
                      </a:r>
                      <a:r>
                        <a:rPr lang="bg-BG" sz="2400" kern="1200" dirty="0" smtClean="0">
                          <a:solidFill>
                            <a:srgbClr val="C00000"/>
                          </a:solidFill>
                          <a:latin typeface="+mn-lt"/>
                          <a:ea typeface="+mn-ea"/>
                          <a:cs typeface="+mn-cs"/>
                        </a:rPr>
                        <a:t>;</a:t>
                      </a:r>
                    </a:p>
                    <a:p>
                      <a:pPr lvl="0"/>
                      <a:endParaRPr lang="bg-BG" sz="2400" b="1" kern="1200" dirty="0" smtClean="0">
                        <a:solidFill>
                          <a:schemeClr val="dk1"/>
                        </a:solidFill>
                        <a:latin typeface="+mn-lt"/>
                        <a:ea typeface="+mn-ea"/>
                        <a:cs typeface="+mn-cs"/>
                      </a:endParaRPr>
                    </a:p>
                    <a:p>
                      <a:pPr lvl="0"/>
                      <a:r>
                        <a:rPr lang="bg-BG" sz="2400" b="1" kern="1200" dirty="0" smtClean="0">
                          <a:solidFill>
                            <a:schemeClr val="tx2">
                              <a:lumMod val="75000"/>
                            </a:schemeClr>
                          </a:solidFill>
                          <a:latin typeface="+mn-lt"/>
                          <a:ea typeface="+mn-ea"/>
                          <a:cs typeface="+mn-cs"/>
                        </a:rPr>
                        <a:t>коефициент на обща ликвидност:</a:t>
                      </a:r>
                    </a:p>
                    <a:p>
                      <a:pPr lvl="0"/>
                      <a:r>
                        <a:rPr lang="bg-BG" sz="2400" b="1" kern="1200" dirty="0" smtClean="0">
                          <a:solidFill>
                            <a:srgbClr val="C00000"/>
                          </a:solidFill>
                          <a:latin typeface="+mn-lt"/>
                          <a:ea typeface="+mn-ea"/>
                          <a:cs typeface="+mn-cs"/>
                        </a:rPr>
                        <a:t>Ко.л. = КА/КЗ</a:t>
                      </a:r>
                      <a:r>
                        <a:rPr lang="bg-BG" sz="2400" kern="1200" dirty="0" smtClean="0">
                          <a:solidFill>
                            <a:srgbClr val="C00000"/>
                          </a:solidFill>
                          <a:latin typeface="+mn-lt"/>
                          <a:ea typeface="+mn-ea"/>
                          <a:cs typeface="+mn-cs"/>
                        </a:rPr>
                        <a:t>;</a:t>
                      </a:r>
                    </a:p>
                    <a:p>
                      <a:pPr lvl="0"/>
                      <a:endParaRPr lang="bg-BG" sz="2400" kern="1200" dirty="0" smtClean="0">
                        <a:solidFill>
                          <a:schemeClr val="dk1"/>
                        </a:solidFill>
                        <a:latin typeface="+mn-lt"/>
                        <a:ea typeface="+mn-ea"/>
                        <a:cs typeface="+mn-cs"/>
                      </a:endParaRPr>
                    </a:p>
                    <a:p>
                      <a:pPr lvl="0"/>
                      <a:r>
                        <a:rPr lang="bg-BG" sz="2400" b="1" kern="1200" dirty="0" smtClean="0">
                          <a:solidFill>
                            <a:schemeClr val="tx2">
                              <a:lumMod val="75000"/>
                            </a:schemeClr>
                          </a:solidFill>
                          <a:latin typeface="+mn-lt"/>
                          <a:ea typeface="+mn-ea"/>
                          <a:cs typeface="+mn-cs"/>
                        </a:rPr>
                        <a:t>коефициент на финансова автономност:</a:t>
                      </a:r>
                    </a:p>
                    <a:p>
                      <a:pPr lvl="0"/>
                      <a:r>
                        <a:rPr lang="bg-BG" sz="2400" b="1" kern="1200" dirty="0" smtClean="0">
                          <a:solidFill>
                            <a:srgbClr val="C00000"/>
                          </a:solidFill>
                          <a:latin typeface="+mn-lt"/>
                          <a:ea typeface="+mn-ea"/>
                          <a:cs typeface="+mn-cs"/>
                        </a:rPr>
                        <a:t>Кф.а. = СК/СК+ДЗ</a:t>
                      </a:r>
                      <a:r>
                        <a:rPr lang="bg-BG" sz="2400" kern="1200" dirty="0" smtClean="0">
                          <a:solidFill>
                            <a:srgbClr val="C00000"/>
                          </a:solidFill>
                          <a:latin typeface="+mn-lt"/>
                          <a:ea typeface="+mn-ea"/>
                          <a:cs typeface="+mn-cs"/>
                        </a:rPr>
                        <a:t> </a:t>
                      </a:r>
                    </a:p>
                    <a:p>
                      <a:endParaRPr lang="bg-BG" dirty="0">
                        <a:solidFill>
                          <a:schemeClr val="tx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1040</TotalTime>
  <Words>1307</Words>
  <Application>Microsoft Office PowerPoint</Application>
  <PresentationFormat>On-screen Show (4:3)</PresentationFormat>
  <Paragraphs>189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Иновационни модели за повишаване на конкурентоспособността на земеделските стопанства в България срок: 18.12.2017-18.12.2019    </vt:lpstr>
      <vt:lpstr>Дефиниране на категорията “конкурентоспособност на земеделските стопанства”</vt:lpstr>
      <vt:lpstr>Предимства на определението “конкурентоспособност на земеделските стопанства”</vt:lpstr>
      <vt:lpstr>Същностни характеристики на конкурентоспособността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 – І в-т</vt:lpstr>
      <vt:lpstr>Методически подход за оценка на равнището на конкурентоспособност на земеделските стопанства – ІІ в-т</vt:lpstr>
      <vt:lpstr>Методически подход за оценка на равнището на конкурентоспособност на земеделските стопанства – ІІ в-т</vt:lpstr>
      <vt:lpstr>Методически подход за оценка на равнището на конкурентоспособност на земеделските стопанства</vt:lpstr>
      <vt:lpstr>Методически подход за оценка на равнището на конкурентоспособност на земеделските стопанства – ІІІ в-т</vt:lpstr>
      <vt:lpstr>Методически подход за оценка на равнището на конкурентоспособност на земеделските стопанства – ІІІ в-т</vt:lpstr>
      <vt:lpstr>Методически подход за оценка на равнището на конкурентоспособност на земеделските стопанства – ІІІ в-т</vt:lpstr>
      <vt:lpstr>Методически подход за оценка на равнището на конкурентоспособност на земеделските стопанства – ІІІ в-т</vt:lpstr>
      <vt:lpstr>Методически подход за оценка на равнището на конкурентоспособност на земеделските стопанства</vt:lpstr>
      <vt:lpstr>Въпроси и дискусия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Иновационни модели за повишаване на конкурентоспособността на земеделските стопанства в България срок: 18.12.2017-18.12.2019  Научен ръководител: проф. д-р Нина Котева  </dc:title>
  <dc:creator>new1</dc:creator>
  <cp:lastModifiedBy>new1</cp:lastModifiedBy>
  <cp:revision>96</cp:revision>
  <dcterms:created xsi:type="dcterms:W3CDTF">2018-10-02T10:10:32Z</dcterms:created>
  <dcterms:modified xsi:type="dcterms:W3CDTF">2018-10-09T10:21:06Z</dcterms:modified>
</cp:coreProperties>
</file>